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62" r:id="rId7"/>
    <p:sldId id="261" r:id="rId8"/>
    <p:sldId id="264" r:id="rId9"/>
    <p:sldId id="265" r:id="rId10"/>
    <p:sldId id="26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DC4D-C5E3-4CD6-9838-444B40D860E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5142E-7254-4F7C-BD1F-41EB2C05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9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>
                <a:solidFill>
                  <a:srgbClr val="FF0000"/>
                </a:solidFill>
              </a:rPr>
              <a:t>This is a presentation about optional module BSC522 Entrepreneurship &amp; innovation which is offered by the School of Business &amp; Economics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142E-7254-4F7C-BD1F-41EB2C05B7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0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348880"/>
            <a:ext cx="5472608" cy="600066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2924944"/>
            <a:ext cx="5472608" cy="40689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045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11074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4038600" cy="5001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5001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5482952" cy="4704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1124744"/>
            <a:ext cx="2602632" cy="412845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568952" cy="44669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373216"/>
            <a:ext cx="8640960" cy="365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1E08-53F6-4B30-8521-A8FFEF1ADBB8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7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hyperlink" Target="mailto:s.corsi@lboro.ac.uk" TargetMode="Externa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348880"/>
            <a:ext cx="5472608" cy="864096"/>
          </a:xfrm>
        </p:spPr>
        <p:txBody>
          <a:bodyPr/>
          <a:lstStyle/>
          <a:p>
            <a:r>
              <a:rPr lang="en-GB" sz="2000" dirty="0"/>
              <a:t>23BSC522</a:t>
            </a:r>
            <a:br>
              <a:rPr lang="en-GB" sz="2000" dirty="0"/>
            </a:br>
            <a:r>
              <a:rPr lang="en-GB" sz="2400" dirty="0"/>
              <a:t>Entrepreneurship and Innovation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629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6"/>
    </mc:Choice>
    <mc:Fallback xmlns="">
      <p:transition spd="slow" advTm="150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This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Entrepreneurship and innovation are tightly coupled concepts that are important for any discipline.  </a:t>
            </a:r>
          </a:p>
          <a:p>
            <a:r>
              <a:rPr lang="en-GB" dirty="0"/>
              <a:t>The module will explore innovation as the process of introducing something new and entrepreneurship as a driver of innovation.</a:t>
            </a:r>
          </a:p>
          <a:p>
            <a:r>
              <a:rPr lang="en-GB" dirty="0"/>
              <a:t>The module is a pre-requisite for students wishing to take BSC524 - Entrepreneurship and Small Business Planning, in semester 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8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74"/>
    </mc:Choice>
    <mc:Fallback xmlns="">
      <p:transition spd="slow" advTm="37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8AFB-E003-49B1-A20A-A6A20F75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and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C075-F113-4630-A419-DDA3CB7AF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/>
              <a:t>There are 10 weeks of lectures (2 hours) and a revision session.</a:t>
            </a:r>
          </a:p>
          <a:p>
            <a:endParaRPr lang="en-GB" dirty="0"/>
          </a:p>
          <a:p>
            <a:r>
              <a:rPr lang="en-GB" dirty="0"/>
              <a:t>The lectures cover concepts relating to innovation and entrepreneurship and explore how these link together. There is also an emphasis on small business issues including funding.</a:t>
            </a:r>
          </a:p>
          <a:p>
            <a:endParaRPr lang="en-GB" dirty="0"/>
          </a:p>
          <a:p>
            <a:r>
              <a:rPr lang="en-GB" dirty="0"/>
              <a:t>We will also use case studies throughout the module to illustrate many of the concepts. There will be at least one guest lecturer from the industry.</a:t>
            </a:r>
            <a:endParaRPr lang="en-GB" dirty="0">
              <a:cs typeface="Arial"/>
            </a:endParaRPr>
          </a:p>
          <a:p>
            <a:endParaRPr lang="en-GB" dirty="0"/>
          </a:p>
          <a:p>
            <a:r>
              <a:rPr lang="en-GB" dirty="0"/>
              <a:t>During the module you will be directed to sources of information, enterprise events and workshops that can assist your understanding of the teaching material. 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1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99"/>
    </mc:Choice>
    <mc:Fallback xmlns="">
      <p:transition spd="slow" advTm="5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29600" cy="4704523"/>
          </a:xfrm>
        </p:spPr>
        <p:txBody>
          <a:bodyPr>
            <a:normAutofit/>
          </a:bodyPr>
          <a:lstStyle/>
          <a:p>
            <a:r>
              <a:rPr lang="en-GB" dirty="0"/>
              <a:t>The module is assessed with an online written examination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revision session is included in week 11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and Feedback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73676E8-3B6B-412A-B2A6-EF971D64F1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5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2"/>
    </mc:Choice>
    <mc:Fallback xmlns="">
      <p:transition spd="slow" advTm="9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C828-AF43-4D78-B923-AC1794E7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210145"/>
          </a:xfrm>
        </p:spPr>
        <p:txBody>
          <a:bodyPr>
            <a:normAutofit fontScale="90000"/>
          </a:bodyPr>
          <a:lstStyle/>
          <a:p>
            <a:r>
              <a:rPr lang="en-GB" dirty="0"/>
              <a:t>Wider skills and knowledge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D64A-2DDC-4FB7-BC28-D59D366A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4448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Innovative and entrepreneurial skills are valued by employers and this module will give you an understanding of how these skills fit together and how they can be developed.</a:t>
            </a:r>
          </a:p>
          <a:p>
            <a:endParaRPr lang="en-GB" dirty="0"/>
          </a:p>
          <a:p>
            <a:r>
              <a:rPr lang="en-GB" dirty="0"/>
              <a:t>The module also gives students an understanding of the small business sector and in particular, the issues faced by start-up companies.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Students who are considering self-employment also gain a lot from this module.   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1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00"/>
    </mc:Choice>
    <mc:Fallback xmlns="">
      <p:transition spd="slow" advTm="3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1A7B54-E97B-44EF-8172-40A8E997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material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859F50-0479-46C9-8D55-F712CBE2F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/>
              <a:t>There are many textbooks that cover innovation and entrepreneurship.  Our main (but not exclusive) ones will be@</a:t>
            </a:r>
          </a:p>
          <a:p>
            <a:pPr lvl="1" algn="just"/>
            <a:r>
              <a:rPr lang="en-GB" dirty="0">
                <a:ea typeface="+mn-lt"/>
                <a:cs typeface="+mn-lt"/>
              </a:rPr>
              <a:t>Barringer, B. and Ireland, R.D. (2016), </a:t>
            </a:r>
            <a:r>
              <a:rPr lang="en-GB" i="1" dirty="0">
                <a:ea typeface="+mn-lt"/>
                <a:cs typeface="+mn-lt"/>
              </a:rPr>
              <a:t>Entrepreneurship: Successfully Launching New Ventures</a:t>
            </a:r>
            <a:r>
              <a:rPr lang="en-GB" dirty="0">
                <a:ea typeface="+mn-lt"/>
                <a:cs typeface="+mn-lt"/>
              </a:rPr>
              <a:t>, 5</a:t>
            </a:r>
            <a:r>
              <a:rPr lang="en-GB" baseline="30000" dirty="0">
                <a:ea typeface="+mn-lt"/>
                <a:cs typeface="+mn-lt"/>
              </a:rPr>
              <a:t>th </a:t>
            </a:r>
            <a:r>
              <a:rPr lang="en-GB" dirty="0">
                <a:ea typeface="+mn-lt"/>
                <a:cs typeface="+mn-lt"/>
              </a:rPr>
              <a:t>Edition, Pearson. </a:t>
            </a:r>
            <a:endParaRPr lang="en-GB" dirty="0">
              <a:cs typeface="Arial"/>
            </a:endParaRPr>
          </a:p>
          <a:p>
            <a:pPr lvl="1" algn="just"/>
            <a:r>
              <a:rPr lang="en-GB" dirty="0">
                <a:ea typeface="+mn-lt"/>
                <a:cs typeface="+mn-lt"/>
              </a:rPr>
              <a:t>Whittington et al (2020).</a:t>
            </a:r>
            <a:r>
              <a:rPr lang="en-GB" i="1" dirty="0">
                <a:ea typeface="+mn-lt"/>
                <a:cs typeface="+mn-lt"/>
              </a:rPr>
              <a:t> Exploring Strategy: text and cases. </a:t>
            </a:r>
            <a:r>
              <a:rPr lang="en-GB" dirty="0">
                <a:ea typeface="+mn-lt"/>
                <a:cs typeface="+mn-lt"/>
              </a:rPr>
              <a:t>12th Edition, Pearson. </a:t>
            </a:r>
            <a:endParaRPr lang="en-GB" dirty="0">
              <a:cs typeface="Arial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Bessant and Tidd (2015).</a:t>
            </a:r>
            <a:r>
              <a:rPr lang="en-GB" i="1" dirty="0">
                <a:ea typeface="+mn-lt"/>
                <a:cs typeface="+mn-lt"/>
              </a:rPr>
              <a:t> Innovation and Entrepreneurship. </a:t>
            </a:r>
            <a:r>
              <a:rPr lang="en-GB" dirty="0">
                <a:ea typeface="+mn-lt"/>
                <a:cs typeface="+mn-lt"/>
              </a:rPr>
              <a:t>3rd Edition, Wiley. </a:t>
            </a:r>
            <a:endParaRPr lang="en-GB"/>
          </a:p>
          <a:p>
            <a:r>
              <a:rPr lang="en-GB" dirty="0"/>
              <a:t>Students will also benefit from being up to date with the news, and understanding the contemporary business environment.</a:t>
            </a:r>
          </a:p>
          <a:p>
            <a:endParaRPr lang="en-GB" dirty="0"/>
          </a:p>
          <a:p>
            <a:r>
              <a:rPr lang="en-GB" dirty="0"/>
              <a:t>This module also encourages you to use databases such as Mintel, Nexis, and </a:t>
            </a:r>
            <a:r>
              <a:rPr lang="en-GB" dirty="0" err="1"/>
              <a:t>Espacenet</a:t>
            </a:r>
            <a:r>
              <a:rPr lang="en-GB" dirty="0"/>
              <a:t> (for Intellectual property information).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E9AA2D4-FF2F-4D67-A9D7-DFAE6C7E2E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4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32"/>
    </mc:Choice>
    <mc:Fallback xmlns="">
      <p:transition spd="slow" advTm="50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B361D-7777-48C1-B67A-70FD61334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29600" cy="470452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/>
              <a:t>Whatever your subject, if you are looking to develop an understanding of innovation and develop entrepreneurial skills, this module is a must!</a:t>
            </a:r>
          </a:p>
          <a:p>
            <a:endParaRPr lang="en-GB" dirty="0"/>
          </a:p>
          <a:p>
            <a:r>
              <a:rPr lang="en-GB" dirty="0"/>
              <a:t>This module is a pre-requisite for BSC524 - Entrepreneurship and Small Business Planning, in semester 2.  </a:t>
            </a:r>
          </a:p>
          <a:p>
            <a:endParaRPr lang="en-GB" dirty="0"/>
          </a:p>
          <a:p>
            <a:r>
              <a:rPr lang="en-GB" dirty="0"/>
              <a:t>You will learn about the business world in one 10 credit module and you will have a wider appreciation of how your education fits into the commercial sector.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For further information contact Dr Simone Corsi 	</a:t>
            </a:r>
            <a:r>
              <a:rPr lang="en-GB" dirty="0">
                <a:hlinkClick r:id="rId5"/>
              </a:rPr>
              <a:t>s.corsi@lboro.ac.uk</a:t>
            </a:r>
            <a:r>
              <a:rPr lang="en-GB" dirty="0"/>
              <a:t> 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51EE-906E-4B50-B346-537E5E97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choose this module?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ADE1FE-0B35-4153-96D3-01AA41C0D9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51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62"/>
    </mc:Choice>
    <mc:Fallback xmlns="">
      <p:transition spd="slow" advTm="75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6006198-2f26-480a-9ac6-9ef01dcba89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.1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7|21.8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9.9|1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9.2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4.5|15.7|12.4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54d97-7c34-49a2-a30b-c16445f7a17b">
      <Terms xmlns="http://schemas.microsoft.com/office/infopath/2007/PartnerControls"/>
    </lcf76f155ced4ddcb4097134ff3c332f>
    <TaxCatchAll xmlns="d79e6cb5-5a2a-4cd3-8d72-a172e5aab37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89B97E61E83439B781AEB7570A0A1" ma:contentTypeVersion="13" ma:contentTypeDescription="Create a new document." ma:contentTypeScope="" ma:versionID="85e5f872deb163a466a07b85e4114c5a">
  <xsd:schema xmlns:xsd="http://www.w3.org/2001/XMLSchema" xmlns:xs="http://www.w3.org/2001/XMLSchema" xmlns:p="http://schemas.microsoft.com/office/2006/metadata/properties" xmlns:ns2="19c54d97-7c34-49a2-a30b-c16445f7a17b" xmlns:ns3="d79e6cb5-5a2a-4cd3-8d72-a172e5aab376" targetNamespace="http://schemas.microsoft.com/office/2006/metadata/properties" ma:root="true" ma:fieldsID="7efff47ae919905c2490f86e5204e8c8" ns2:_="" ns3:_="">
    <xsd:import namespace="19c54d97-7c34-49a2-a30b-c16445f7a17b"/>
    <xsd:import namespace="d79e6cb5-5a2a-4cd3-8d72-a172e5aab3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54d97-7c34-49a2-a30b-c16445f7a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e6cb5-5a2a-4cd3-8d72-a172e5aab3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c6567ab-3b85-4a22-822a-4639647c0e7b}" ma:internalName="TaxCatchAll" ma:showField="CatchAllData" ma:web="d79e6cb5-5a2a-4cd3-8d72-a172e5aab3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E9FA04-1E57-4DCB-8C9E-35E1FC375D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A2F8B5-3D9F-489A-BC15-997C5709407E}"/>
</file>

<file path=customXml/itemProps3.xml><?xml version="1.0" encoding="utf-8"?>
<ds:datastoreItem xmlns:ds="http://schemas.openxmlformats.org/officeDocument/2006/customXml" ds:itemID="{C1D39B90-9737-44A5-BA8A-6F83EB2A0D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494</Words>
  <Application>Microsoft Office PowerPoint</Application>
  <PresentationFormat>On-screen Show (4:3)</PresentationFormat>
  <Paragraphs>41</Paragraphs>
  <Slides>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Theme</vt:lpstr>
      <vt:lpstr>23BSC522 Entrepreneurship and Innovation</vt:lpstr>
      <vt:lpstr>About This Module</vt:lpstr>
      <vt:lpstr>Teaching and Learning </vt:lpstr>
      <vt:lpstr>Assessment and Feedback </vt:lpstr>
      <vt:lpstr>Wider skills and knowledge development </vt:lpstr>
      <vt:lpstr>Reading material </vt:lpstr>
      <vt:lpstr>Why choose this module?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Walters</dc:creator>
  <cp:lastModifiedBy>Simone Corsi</cp:lastModifiedBy>
  <cp:revision>56</cp:revision>
  <dcterms:created xsi:type="dcterms:W3CDTF">2015-08-21T07:21:37Z</dcterms:created>
  <dcterms:modified xsi:type="dcterms:W3CDTF">2023-05-03T20:39:39Z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0x0101006F689B97E61E83439B781AEB7570A0A1</vt:lpwstr>
  </property>
</Properties>
</file>