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3"/>
  </p:notesMasterIdLst>
  <p:sldIdLst>
    <p:sldId id="256" r:id="rId5"/>
    <p:sldId id="257" r:id="rId6"/>
    <p:sldId id="268" r:id="rId7"/>
    <p:sldId id="262" r:id="rId8"/>
    <p:sldId id="270" r:id="rId9"/>
    <p:sldId id="271" r:id="rId10"/>
    <p:sldId id="272" r:id="rId11"/>
    <p:sldId id="26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98"/>
    <p:restoredTop sz="66667" autoAdjust="0"/>
  </p:normalViewPr>
  <p:slideViewPr>
    <p:cSldViewPr>
      <p:cViewPr varScale="1">
        <p:scale>
          <a:sx n="83" d="100"/>
          <a:sy n="83" d="100"/>
        </p:scale>
        <p:origin x="2776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BADC4D-C5E3-4CD6-9838-444B40D860E8}" type="datetimeFigureOut">
              <a:rPr lang="en-GB" smtClean="0"/>
              <a:t>17/04/2023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F5142E-7254-4F7C-BD1F-41EB2C05B7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6793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5142E-7254-4F7C-BD1F-41EB2C05B77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5103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F5142E-7254-4F7C-BD1F-41EB2C05B77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33848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F5142E-7254-4F7C-BD1F-41EB2C05B77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46648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F5142E-7254-4F7C-BD1F-41EB2C05B77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87043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F5142E-7254-4F7C-BD1F-41EB2C05B77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1611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F5142E-7254-4F7C-BD1F-41EB2C05B77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5858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F5142E-7254-4F7C-BD1F-41EB2C05B77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67835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F5142E-7254-4F7C-BD1F-41EB2C05B77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6945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63888" y="2348880"/>
            <a:ext cx="5472608" cy="600066"/>
          </a:xfrm>
        </p:spPr>
        <p:txBody>
          <a:bodyPr>
            <a:noAutofit/>
          </a:bodyPr>
          <a:lstStyle>
            <a:lvl1pPr algn="ctr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63888" y="2924944"/>
            <a:ext cx="5472608" cy="40689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2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91E08-53F6-4B30-8521-A8FFEF1ADBB8}" type="datetimeFigureOut">
              <a:rPr lang="en-GB" smtClean="0"/>
              <a:t>17/04/2023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7383A-60EC-4720-B4F7-3F8B7072D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6180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7780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70452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91E08-53F6-4B30-8521-A8FFEF1ADBB8}" type="datetimeFigureOut">
              <a:rPr lang="en-GB" smtClean="0"/>
              <a:t>17/04/2023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7383A-60EC-4720-B4F7-3F8B7072D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8837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411074"/>
            <a:ext cx="7772400" cy="1362075"/>
          </a:xfrm>
        </p:spPr>
        <p:txBody>
          <a:bodyPr anchor="t">
            <a:noAutofit/>
          </a:bodyPr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70080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91E08-53F6-4B30-8521-A8FFEF1ADBB8}" type="datetimeFigureOut">
              <a:rPr lang="en-GB" smtClean="0"/>
              <a:t>17/04/2023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7383A-60EC-4720-B4F7-3F8B7072D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4287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24745"/>
            <a:ext cx="4038600" cy="50014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24745"/>
            <a:ext cx="4038600" cy="50014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91E08-53F6-4B30-8521-A8FFEF1ADBB8}" type="datetimeFigureOut">
              <a:rPr lang="en-GB" smtClean="0"/>
              <a:t>17/04/2023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7383A-60EC-4720-B4F7-3F8B7072D89A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7780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5367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5482952" cy="470452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4168" y="1124744"/>
            <a:ext cx="2602632" cy="4128459"/>
          </a:xfrm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91E08-53F6-4B30-8521-A8FFEF1ADBB8}" type="datetimeFigureOut">
              <a:rPr lang="en-GB" smtClean="0"/>
              <a:t>17/04/2023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7383A-60EC-4720-B4F7-3F8B7072D89A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7780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451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91E08-53F6-4B30-8521-A8FFEF1ADBB8}" type="datetimeFigureOut">
              <a:rPr lang="en-GB" smtClean="0"/>
              <a:t>17/04/2023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7383A-60EC-4720-B4F7-3F8B7072D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5555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797152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520" y="260648"/>
            <a:ext cx="8568952" cy="446692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520" y="5373216"/>
            <a:ext cx="8640960" cy="3659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91E08-53F6-4B30-8521-A8FFEF1ADBB8}" type="datetimeFigureOut">
              <a:rPr lang="en-GB" smtClean="0"/>
              <a:t>17/04/2023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7383A-60EC-4720-B4F7-3F8B7072D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5477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2290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91E08-53F6-4B30-8521-A8FFEF1ADBB8}" type="datetimeFigureOut">
              <a:rPr lang="en-GB" smtClean="0"/>
              <a:t>17/04/2023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97383A-60EC-4720-B4F7-3F8B7072D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1507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72" r:id="rId5"/>
    <p:sldLayoutId id="2147483667" r:id="rId6"/>
    <p:sldLayoutId id="2147483669" r:id="rId7"/>
  </p:sldLayoutIdLst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rgbClr val="33006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7" Type="http://schemas.openxmlformats.org/officeDocument/2006/relationships/image" Target="../media/image3.png"/><Relationship Id="rId2" Type="http://schemas.microsoft.com/office/2007/relationships/media" Target="../media/media5.m4a"/><Relationship Id="rId1" Type="http://schemas.openxmlformats.org/officeDocument/2006/relationships/tags" Target="../tags/tag4.xml"/><Relationship Id="rId6" Type="http://schemas.openxmlformats.org/officeDocument/2006/relationships/image" Target="../media/image4.jpe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2" Type="http://schemas.microsoft.com/office/2007/relationships/media" Target="../media/media6.m4a"/><Relationship Id="rId1" Type="http://schemas.openxmlformats.org/officeDocument/2006/relationships/tags" Target="../tags/tag5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7.m4a"/><Relationship Id="rId7" Type="http://schemas.openxmlformats.org/officeDocument/2006/relationships/image" Target="../media/image6.png"/><Relationship Id="rId2" Type="http://schemas.microsoft.com/office/2007/relationships/media" Target="../media/media7.m4a"/><Relationship Id="rId1" Type="http://schemas.openxmlformats.org/officeDocument/2006/relationships/tags" Target="../tags/tag6.xml"/><Relationship Id="rId6" Type="http://schemas.openxmlformats.org/officeDocument/2006/relationships/image" Target="../media/image5.jpe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m4a"/><Relationship Id="rId7" Type="http://schemas.openxmlformats.org/officeDocument/2006/relationships/image" Target="../media/image3.png"/><Relationship Id="rId2" Type="http://schemas.microsoft.com/office/2007/relationships/media" Target="../media/media8.m4a"/><Relationship Id="rId1" Type="http://schemas.openxmlformats.org/officeDocument/2006/relationships/tags" Target="../tags/tag7.xml"/><Relationship Id="rId6" Type="http://schemas.openxmlformats.org/officeDocument/2006/relationships/hyperlink" Target="mailto:R.A.Mabe@lboro.ac.uk" TargetMode="External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91880" y="2335560"/>
            <a:ext cx="5472608" cy="1080120"/>
          </a:xfrm>
        </p:spPr>
        <p:txBody>
          <a:bodyPr/>
          <a:lstStyle/>
          <a:p>
            <a:r>
              <a:rPr lang="en-GB" dirty="0"/>
              <a:t>BSC124 Marketing Communications (10-credits)</a:t>
            </a:r>
          </a:p>
        </p:txBody>
      </p:sp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AEDEFB70-537D-7151-3E89-FE77939C26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15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933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939"/>
    </mc:Choice>
    <mc:Fallback xmlns="">
      <p:transition spd="slow" advTm="239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612" y="476672"/>
            <a:ext cx="8229600" cy="778097"/>
          </a:xfrm>
        </p:spPr>
        <p:txBody>
          <a:bodyPr>
            <a:normAutofit fontScale="90000"/>
          </a:bodyPr>
          <a:lstStyle/>
          <a:p>
            <a:r>
              <a:rPr lang="en-GB" dirty="0"/>
              <a:t>About Marketing Communications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90" y="980728"/>
            <a:ext cx="8418090" cy="4896544"/>
          </a:xfrm>
        </p:spPr>
        <p:txBody>
          <a:bodyPr anchor="ctr">
            <a:normAutofit/>
          </a:bodyPr>
          <a:lstStyle/>
          <a:p>
            <a:pPr marL="0" lvl="0" indent="0">
              <a:lnSpc>
                <a:spcPts val="3720"/>
              </a:lnSpc>
              <a:spcBef>
                <a:spcPts val="0"/>
              </a:spcBef>
              <a:buNone/>
            </a:pPr>
            <a:r>
              <a:rPr lang="en-GB" sz="2400" dirty="0"/>
              <a:t>On completion of this module, you will:</a:t>
            </a:r>
          </a:p>
          <a:p>
            <a:pPr lvl="0">
              <a:lnSpc>
                <a:spcPts val="3720"/>
              </a:lnSpc>
              <a:spcBef>
                <a:spcPts val="0"/>
              </a:spcBef>
            </a:pPr>
            <a:r>
              <a:rPr lang="en-GB" sz="2400" dirty="0"/>
              <a:t>Understand the important role of </a:t>
            </a:r>
            <a:r>
              <a:rPr lang="en-GB" sz="2400" b="1" dirty="0">
                <a:solidFill>
                  <a:srgbClr val="330066"/>
                </a:solidFill>
              </a:rPr>
              <a:t>marketing communications (promotions)</a:t>
            </a:r>
            <a:r>
              <a:rPr lang="en-GB" sz="2400" dirty="0"/>
              <a:t> for organisations </a:t>
            </a:r>
          </a:p>
          <a:p>
            <a:pPr lvl="0">
              <a:lnSpc>
                <a:spcPts val="3720"/>
              </a:lnSpc>
              <a:spcBef>
                <a:spcPts val="0"/>
              </a:spcBef>
            </a:pPr>
            <a:r>
              <a:rPr lang="en-GB" sz="2400" dirty="0"/>
              <a:t>Know the value and importance of </a:t>
            </a:r>
            <a:r>
              <a:rPr lang="en-GB" sz="2400" b="1" dirty="0">
                <a:solidFill>
                  <a:srgbClr val="330066"/>
                </a:solidFill>
              </a:rPr>
              <a:t>Integrated Marketing Communications</a:t>
            </a:r>
            <a:r>
              <a:rPr lang="en-GB" sz="2400" dirty="0">
                <a:solidFill>
                  <a:srgbClr val="330066"/>
                </a:solidFill>
              </a:rPr>
              <a:t> (IMC)</a:t>
            </a:r>
          </a:p>
          <a:p>
            <a:pPr lvl="0">
              <a:lnSpc>
                <a:spcPts val="3720"/>
              </a:lnSpc>
              <a:spcBef>
                <a:spcPts val="0"/>
              </a:spcBef>
            </a:pPr>
            <a:r>
              <a:rPr lang="en-GB" sz="2400" dirty="0"/>
              <a:t>Be able to analyse, assess, and evaluate </a:t>
            </a:r>
            <a:r>
              <a:rPr lang="en-GB" sz="2400" b="1" dirty="0">
                <a:solidFill>
                  <a:srgbClr val="330066"/>
                </a:solidFill>
              </a:rPr>
              <a:t>Integrated Marketing Communications strategies</a:t>
            </a:r>
            <a:r>
              <a:rPr lang="en-GB" sz="2400" dirty="0">
                <a:solidFill>
                  <a:srgbClr val="330066"/>
                </a:solidFill>
              </a:rPr>
              <a:t> </a:t>
            </a:r>
          </a:p>
          <a:p>
            <a:pPr lvl="0">
              <a:lnSpc>
                <a:spcPts val="3720"/>
              </a:lnSpc>
              <a:spcBef>
                <a:spcPts val="0"/>
              </a:spcBef>
            </a:pPr>
            <a:r>
              <a:rPr lang="en-GB" sz="2400" dirty="0"/>
              <a:t>To understand the value of the different tools within the </a:t>
            </a:r>
            <a:r>
              <a:rPr lang="en-GB" sz="2400" b="1" dirty="0">
                <a:solidFill>
                  <a:srgbClr val="330066"/>
                </a:solidFill>
              </a:rPr>
              <a:t>Marketing Communications Mix</a:t>
            </a:r>
            <a:endParaRPr lang="en-GB" sz="2400" b="1" i="1" dirty="0">
              <a:solidFill>
                <a:srgbClr val="330066"/>
              </a:solidFill>
            </a:endParaRP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23BF3904-319E-0A69-691E-230E85BC2DE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15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23888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213"/>
    </mc:Choice>
    <mc:Fallback xmlns="">
      <p:transition spd="slow" advTm="502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DA967-BFC1-4A8F-B995-08046EBE6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966" y="346647"/>
            <a:ext cx="8229600" cy="778097"/>
          </a:xfrm>
        </p:spPr>
        <p:txBody>
          <a:bodyPr>
            <a:normAutofit/>
          </a:bodyPr>
          <a:lstStyle/>
          <a:p>
            <a:r>
              <a:rPr lang="en-GB" sz="3600" dirty="0"/>
              <a:t>Module 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02B721-EBA4-4C32-8A67-735EFD444A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966" y="1268760"/>
            <a:ext cx="8461498" cy="4680520"/>
          </a:xfrm>
        </p:spPr>
        <p:txBody>
          <a:bodyPr>
            <a:normAutofit/>
          </a:bodyPr>
          <a:lstStyle/>
          <a:p>
            <a:pPr>
              <a:buClr>
                <a:srgbClr val="330066"/>
              </a:buClr>
            </a:pPr>
            <a:r>
              <a:rPr lang="en-GB" sz="2400" dirty="0"/>
              <a:t>The taught material involves dynamic and exciting areas, such as: </a:t>
            </a:r>
          </a:p>
          <a:p>
            <a:pPr lvl="1">
              <a:buClr>
                <a:srgbClr val="330066"/>
              </a:buClr>
              <a:buFont typeface="Arial" panose="020B0604020202020204" pitchFamily="34" charset="0"/>
              <a:buChar char="•"/>
            </a:pPr>
            <a:r>
              <a:rPr lang="en-GB" dirty="0"/>
              <a:t>How </a:t>
            </a:r>
            <a:r>
              <a:rPr lang="en-GB" b="1" dirty="0">
                <a:solidFill>
                  <a:srgbClr val="330066"/>
                </a:solidFill>
              </a:rPr>
              <a:t>marketing communications </a:t>
            </a:r>
            <a:r>
              <a:rPr lang="en-GB" dirty="0"/>
              <a:t>work and support brands to achieve strategic goals</a:t>
            </a:r>
          </a:p>
          <a:p>
            <a:pPr lvl="1">
              <a:buClr>
                <a:srgbClr val="330066"/>
              </a:buClr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330066"/>
                </a:solidFill>
              </a:rPr>
              <a:t>Marketing Communications Mix </a:t>
            </a:r>
            <a:r>
              <a:rPr lang="en-GB" dirty="0"/>
              <a:t>- </a:t>
            </a:r>
            <a:r>
              <a:rPr lang="en-GB" i="1" dirty="0">
                <a:solidFill>
                  <a:srgbClr val="330066"/>
                </a:solidFill>
              </a:rPr>
              <a:t>advertising, sponsorship, public relations, sales promotions, digital marketing</a:t>
            </a:r>
            <a:r>
              <a:rPr lang="en-GB" dirty="0"/>
              <a:t> and </a:t>
            </a:r>
            <a:r>
              <a:rPr lang="en-GB" dirty="0">
                <a:solidFill>
                  <a:srgbClr val="330066"/>
                </a:solidFill>
              </a:rPr>
              <a:t>personal selling</a:t>
            </a:r>
          </a:p>
          <a:p>
            <a:pPr lvl="1">
              <a:buClr>
                <a:srgbClr val="330066"/>
              </a:buClr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330066"/>
                </a:solidFill>
              </a:rPr>
              <a:t>Ethical</a:t>
            </a:r>
            <a:r>
              <a:rPr lang="en-GB" dirty="0"/>
              <a:t> and </a:t>
            </a:r>
            <a:r>
              <a:rPr lang="en-GB" b="1" dirty="0">
                <a:solidFill>
                  <a:srgbClr val="330066"/>
                </a:solidFill>
              </a:rPr>
              <a:t>legal</a:t>
            </a:r>
            <a:r>
              <a:rPr lang="en-GB" dirty="0"/>
              <a:t> </a:t>
            </a:r>
            <a:r>
              <a:rPr lang="en-GB" b="1" dirty="0">
                <a:solidFill>
                  <a:srgbClr val="330066"/>
                </a:solidFill>
              </a:rPr>
              <a:t>issues</a:t>
            </a:r>
            <a:r>
              <a:rPr lang="en-GB" dirty="0"/>
              <a:t> in marketing communications</a:t>
            </a:r>
          </a:p>
          <a:p>
            <a:pPr lvl="1">
              <a:buClr>
                <a:srgbClr val="330066"/>
              </a:buClr>
              <a:buFont typeface="Arial" panose="020B0604020202020204" pitchFamily="34" charset="0"/>
              <a:buChar char="•"/>
            </a:pPr>
            <a:r>
              <a:rPr lang="en-GB" dirty="0"/>
              <a:t>The </a:t>
            </a:r>
            <a:r>
              <a:rPr lang="en-GB" dirty="0">
                <a:solidFill>
                  <a:srgbClr val="330066"/>
                </a:solidFill>
              </a:rPr>
              <a:t>UK Advertising sector </a:t>
            </a:r>
            <a:r>
              <a:rPr lang="en-GB" dirty="0"/>
              <a:t>– agencies, media and customers (a tripartite relationship)  </a:t>
            </a:r>
          </a:p>
          <a:p>
            <a:pPr lvl="1">
              <a:buClr>
                <a:srgbClr val="330066"/>
              </a:buClr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330066"/>
                </a:solidFill>
              </a:rPr>
              <a:t>Public Relations </a:t>
            </a:r>
            <a:r>
              <a:rPr lang="en-GB" dirty="0"/>
              <a:t>and press release development 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30196141-6548-7B55-2887-729EAC135F7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15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3889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104"/>
    </mc:Choice>
    <mc:Fallback xmlns="">
      <p:transition spd="slow" advTm="681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38AFB-E003-49B1-A20A-A6A20F75A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328" y="365730"/>
            <a:ext cx="8229600" cy="778097"/>
          </a:xfrm>
        </p:spPr>
        <p:txBody>
          <a:bodyPr>
            <a:normAutofit/>
          </a:bodyPr>
          <a:lstStyle/>
          <a:p>
            <a:r>
              <a:rPr lang="en-GB" sz="3600" dirty="0"/>
              <a:t>Teaching and Learning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D0C075-F113-4630-A419-DDA3CB7AF6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174" y="1268760"/>
            <a:ext cx="8385298" cy="4704523"/>
          </a:xfrm>
        </p:spPr>
        <p:txBody>
          <a:bodyPr>
            <a:normAutofit/>
          </a:bodyPr>
          <a:lstStyle/>
          <a:p>
            <a:pPr>
              <a:buClr>
                <a:srgbClr val="330066"/>
              </a:buClr>
            </a:pPr>
            <a:r>
              <a:rPr lang="en-GB" sz="2400" dirty="0"/>
              <a:t>The module is taught as a weekly </a:t>
            </a:r>
            <a:r>
              <a:rPr lang="en-GB" sz="2400" b="1" dirty="0">
                <a:solidFill>
                  <a:srgbClr val="330066"/>
                </a:solidFill>
              </a:rPr>
              <a:t>two hour lecture </a:t>
            </a:r>
            <a:r>
              <a:rPr lang="en-GB" sz="2400" dirty="0"/>
              <a:t>each week. </a:t>
            </a:r>
          </a:p>
          <a:p>
            <a:pPr>
              <a:buClr>
                <a:srgbClr val="330066"/>
              </a:buClr>
            </a:pPr>
            <a:r>
              <a:rPr lang="en-GB" sz="2400" dirty="0"/>
              <a:t>Lectures draw on academic material, with lots of industry examples and case studies to enrich your learning experience. Lectures generally feature:	</a:t>
            </a:r>
          </a:p>
          <a:p>
            <a:pPr lvl="1">
              <a:buClr>
                <a:srgbClr val="330066"/>
              </a:buClr>
              <a:buFont typeface="Arial" panose="020B0604020202020204" pitchFamily="34" charset="0"/>
              <a:buChar char="•"/>
            </a:pPr>
            <a:r>
              <a:rPr lang="en-GB" sz="2200" dirty="0"/>
              <a:t>Quizzes</a:t>
            </a:r>
          </a:p>
          <a:p>
            <a:pPr lvl="1">
              <a:buClr>
                <a:srgbClr val="330066"/>
              </a:buClr>
              <a:buFont typeface="Arial" panose="020B0604020202020204" pitchFamily="34" charset="0"/>
              <a:buChar char="•"/>
            </a:pPr>
            <a:r>
              <a:rPr lang="en-GB" sz="2200" dirty="0"/>
              <a:t>Videos</a:t>
            </a:r>
          </a:p>
          <a:p>
            <a:pPr lvl="1">
              <a:buClr>
                <a:srgbClr val="330066"/>
              </a:buClr>
              <a:buFont typeface="Arial" panose="020B0604020202020204" pitchFamily="34" charset="0"/>
              <a:buChar char="•"/>
            </a:pPr>
            <a:r>
              <a:rPr lang="en-GB" sz="2200" dirty="0"/>
              <a:t>Practical Examples</a:t>
            </a:r>
          </a:p>
          <a:p>
            <a:pPr lvl="1">
              <a:buClr>
                <a:srgbClr val="330066"/>
              </a:buClr>
              <a:buFont typeface="Arial" panose="020B0604020202020204" pitchFamily="34" charset="0"/>
              <a:buChar char="•"/>
            </a:pPr>
            <a:r>
              <a:rPr lang="en-GB" sz="2200" dirty="0"/>
              <a:t>Discussion</a:t>
            </a:r>
          </a:p>
          <a:p>
            <a:pPr lvl="1">
              <a:buClr>
                <a:srgbClr val="330066"/>
              </a:buClr>
              <a:buFont typeface="Arial" panose="020B0604020202020204" pitchFamily="34" charset="0"/>
              <a:buChar char="•"/>
            </a:pPr>
            <a:r>
              <a:rPr lang="en-GB" sz="2200" dirty="0"/>
              <a:t>Case Studies </a:t>
            </a:r>
          </a:p>
          <a:p>
            <a:pPr lvl="1">
              <a:buClr>
                <a:srgbClr val="330066"/>
              </a:buClr>
              <a:buFont typeface="Arial" panose="020B0604020202020204" pitchFamily="34" charset="0"/>
              <a:buChar char="•"/>
            </a:pPr>
            <a:r>
              <a:rPr lang="en-GB" sz="2200" dirty="0"/>
              <a:t>Academic Theories &amp; Models</a:t>
            </a:r>
          </a:p>
          <a:p>
            <a:pPr>
              <a:buClr>
                <a:srgbClr val="330066"/>
              </a:buClr>
            </a:pPr>
            <a:endParaRPr lang="en-GB" sz="2400" dirty="0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C8C9C9B7-74D3-CDCC-E403-A7539C019DC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15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3814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910"/>
    </mc:Choice>
    <mc:Fallback xmlns="">
      <p:transition spd="slow" advTm="579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3660"/>
            <a:ext cx="8229600" cy="778097"/>
          </a:xfrm>
        </p:spPr>
        <p:txBody>
          <a:bodyPr>
            <a:normAutofit/>
          </a:bodyPr>
          <a:lstStyle/>
          <a:p>
            <a:r>
              <a:rPr lang="en-GB" sz="3600" dirty="0"/>
              <a:t>Assessment and Feedback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3883"/>
            <a:ext cx="5589519" cy="47045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The module is assessed via two pieces of assessed coursework</a:t>
            </a:r>
          </a:p>
          <a:p>
            <a:pPr marL="0" indent="0">
              <a:buNone/>
            </a:pPr>
            <a:endParaRPr lang="en-US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 group work </a:t>
            </a:r>
            <a:r>
              <a:rPr lang="en-US" b="1" dirty="0">
                <a:solidFill>
                  <a:srgbClr val="330066"/>
                </a:solidFill>
              </a:rPr>
              <a:t>Pitch Presentation</a:t>
            </a:r>
            <a:r>
              <a:rPr lang="en-US" dirty="0"/>
              <a:t>, creating a marketing communications campaign for a real-life industry brief </a:t>
            </a:r>
            <a:r>
              <a:rPr lang="en-US" b="1" dirty="0">
                <a:solidFill>
                  <a:srgbClr val="330066"/>
                </a:solidFill>
              </a:rPr>
              <a:t>- 50%</a:t>
            </a:r>
          </a:p>
          <a:p>
            <a:pPr marL="457200" lvl="1" indent="0">
              <a:buNone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An individual piece of written coursework to support your presentation (1000 words) - </a:t>
            </a:r>
            <a:r>
              <a:rPr lang="en-US" b="1" dirty="0">
                <a:solidFill>
                  <a:srgbClr val="330066"/>
                </a:solidFill>
              </a:rPr>
              <a:t>50%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3074" name="Picture 2" descr="two gray pencils on yellow surface">
            <a:extLst>
              <a:ext uri="{FF2B5EF4-FFF2-40B4-BE49-F238E27FC236}">
                <a16:creationId xmlns:a16="http://schemas.microsoft.com/office/drawing/2014/main" id="{BB5FB951-FE49-BDFC-134E-7EDE1C727F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419959" y="2365019"/>
            <a:ext cx="4320480" cy="2415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45566BFE-A4B8-1DC8-2169-D3F3376643E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115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83276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763"/>
    </mc:Choice>
    <mc:Fallback xmlns="">
      <p:transition spd="slow" advTm="477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908" y="404664"/>
            <a:ext cx="8714184" cy="778097"/>
          </a:xfrm>
        </p:spPr>
        <p:txBody>
          <a:bodyPr>
            <a:normAutofit fontScale="90000"/>
          </a:bodyPr>
          <a:lstStyle/>
          <a:p>
            <a:r>
              <a:rPr lang="en-GB" dirty="0"/>
              <a:t>Your Skills &amp; Knowledge Development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7045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/>
              <a:t>Studying this module will enable you to: </a:t>
            </a:r>
          </a:p>
          <a:p>
            <a:r>
              <a:rPr lang="en-GB" sz="2400" dirty="0"/>
              <a:t>Enhance your knowledge and understanding of how marketing communications work, in order to design and implement a fully integrated marketing communications campaign.</a:t>
            </a:r>
            <a:r>
              <a:rPr lang="en-US" sz="2400" dirty="0"/>
              <a:t> </a:t>
            </a:r>
          </a:p>
          <a:p>
            <a:r>
              <a:rPr lang="en-US" sz="2400" dirty="0"/>
              <a:t>Select and evaluate communication strategies which meet specific marketing communications objectives</a:t>
            </a:r>
            <a:endParaRPr lang="en-GB" sz="2400" dirty="0"/>
          </a:p>
          <a:p>
            <a:r>
              <a:rPr lang="en-US" sz="2400" dirty="0"/>
              <a:t>Develop transferable skills - discussing and explaining arguments in writing, whilst collecting ideas and examples from a range of sources</a:t>
            </a:r>
            <a:endParaRPr lang="en-GB" sz="2400" dirty="0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87DD8B11-349B-63F7-9185-E9D040E4E54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15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5038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995"/>
    </mc:Choice>
    <mc:Fallback xmlns="">
      <p:transition spd="slow" advTm="479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908" y="377811"/>
            <a:ext cx="8714184" cy="778097"/>
          </a:xfrm>
        </p:spPr>
        <p:txBody>
          <a:bodyPr>
            <a:normAutofit/>
          </a:bodyPr>
          <a:lstStyle/>
          <a:p>
            <a:r>
              <a:rPr lang="en-GB" sz="3600" dirty="0"/>
              <a:t>Reading Materials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712" y="1369776"/>
            <a:ext cx="6849491" cy="4704523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GB" sz="2400" dirty="0"/>
              <a:t>This module uses </a:t>
            </a:r>
            <a:r>
              <a:rPr lang="en-GB" sz="2400" b="1" dirty="0">
                <a:solidFill>
                  <a:srgbClr val="330066"/>
                </a:solidFill>
              </a:rPr>
              <a:t>TWO CORE books</a:t>
            </a:r>
            <a:r>
              <a:rPr lang="en-GB" sz="2400" dirty="0">
                <a:solidFill>
                  <a:srgbClr val="330066"/>
                </a:solidFill>
              </a:rPr>
              <a:t>:</a:t>
            </a:r>
          </a:p>
          <a:p>
            <a:pPr marL="0" indent="0">
              <a:lnSpc>
                <a:spcPct val="90000"/>
              </a:lnSpc>
              <a:buNone/>
            </a:pPr>
            <a:endParaRPr lang="en-GB" sz="2100" dirty="0">
              <a:solidFill>
                <a:srgbClr val="330066"/>
              </a:solidFill>
            </a:endParaRP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n-GB" sz="2100" dirty="0"/>
              <a:t>De Pelsmacker, P., </a:t>
            </a:r>
            <a:r>
              <a:rPr lang="en-GB" sz="2100" dirty="0" err="1"/>
              <a:t>Geuens</a:t>
            </a:r>
            <a:r>
              <a:rPr lang="en-GB" sz="2100" dirty="0"/>
              <a:t>, M., and Van den Bergh, J. (2018). Marketing Communications: A European Perspective, 6th Edition, Pearson Education, Prentice Hall. 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n-GB" sz="2100" dirty="0"/>
              <a:t>Clow, K., Baack, D. (2020). Integrated Advertising, Promotion and Marketing Communications, 8th Edition, Pearson Education </a:t>
            </a:r>
          </a:p>
          <a:p>
            <a:pPr marL="0" indent="0">
              <a:lnSpc>
                <a:spcPct val="90000"/>
              </a:lnSpc>
              <a:buNone/>
            </a:pPr>
            <a:endParaRPr lang="en-GB" sz="2100" dirty="0"/>
          </a:p>
          <a:p>
            <a:pPr marL="0" indent="0">
              <a:lnSpc>
                <a:spcPct val="90000"/>
              </a:lnSpc>
              <a:buNone/>
            </a:pPr>
            <a:r>
              <a:rPr lang="en-GB" sz="2400" dirty="0"/>
              <a:t>In addition to these books, various other academic papers, industry sources and case studies are used to enhance learning. </a:t>
            </a:r>
          </a:p>
        </p:txBody>
      </p:sp>
      <p:pic>
        <p:nvPicPr>
          <p:cNvPr id="4" name="Picture 3" descr="Marketing Communications: A European Perspective eBook: De Pelsmacker,  Patrick, Geuens, Maggie, Van Den Bergh, Joeri: Amazon.co.uk: Kindle Store">
            <a:extLst>
              <a:ext uri="{FF2B5EF4-FFF2-40B4-BE49-F238E27FC236}">
                <a16:creationId xmlns:a16="http://schemas.microsoft.com/office/drawing/2014/main" id="{7591A442-BC78-68D7-69AB-4328E085C382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7731" y="1095437"/>
            <a:ext cx="1636737" cy="210865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BA8C2830-315C-BDED-F10D-10D31465D31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730" y="3429000"/>
            <a:ext cx="1636737" cy="2108654"/>
          </a:xfrm>
          <a:prstGeom prst="rect">
            <a:avLst/>
          </a:prstGeom>
        </p:spPr>
      </p:pic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632F81FA-652B-1B7A-D80E-4D2276922CD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115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85966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610"/>
    </mc:Choice>
    <mc:Fallback xmlns="">
      <p:transition spd="slow" advTm="336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71B361D-7777-48C1-B67A-70FD613347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7660" y="1201757"/>
            <a:ext cx="8229600" cy="4704523"/>
          </a:xfrm>
        </p:spPr>
        <p:txBody>
          <a:bodyPr>
            <a:normAutofit/>
          </a:bodyPr>
          <a:lstStyle/>
          <a:p>
            <a:r>
              <a:rPr lang="en-GB" sz="2400" dirty="0"/>
              <a:t>This module offers a great mixture of theory and practice, enabling understanding of how theory applies in commercial and creative environments</a:t>
            </a:r>
          </a:p>
          <a:p>
            <a:endParaRPr lang="en-GB" sz="2400" dirty="0"/>
          </a:p>
          <a:p>
            <a:r>
              <a:rPr lang="en-GB" sz="2400" dirty="0"/>
              <a:t>The content enhances learning experience and it is enjoyable as it relates to current, real-life examples of advertising and marketing communications</a:t>
            </a:r>
          </a:p>
          <a:p>
            <a:endParaRPr lang="en-GB" sz="2400" dirty="0"/>
          </a:p>
          <a:p>
            <a:r>
              <a:rPr lang="en-GB" sz="2400" dirty="0"/>
              <a:t>For further information about the module contact </a:t>
            </a:r>
            <a:r>
              <a:rPr lang="en-GB" sz="2400" b="1" dirty="0">
                <a:solidFill>
                  <a:srgbClr val="330066"/>
                </a:solidFill>
              </a:rPr>
              <a:t>Mrs Rachael Mabe </a:t>
            </a:r>
            <a:r>
              <a:rPr lang="en-GB" sz="2400" dirty="0"/>
              <a:t>– </a:t>
            </a:r>
            <a:r>
              <a:rPr lang="en-GB" sz="2400" dirty="0">
                <a:hlinkClick r:id="rId6"/>
              </a:rPr>
              <a:t>R.A.Mabe@lboro.ac.uk</a:t>
            </a:r>
            <a:r>
              <a:rPr lang="en-GB" sz="2400" dirty="0"/>
              <a:t> and I will be happy to answer any questions </a:t>
            </a:r>
            <a:r>
              <a:rPr lang="en-GB" sz="2400" dirty="0">
                <a:sym typeface="Wingdings" pitchFamily="2" charset="2"/>
              </a:rPr>
              <a:t> </a:t>
            </a:r>
            <a:endParaRPr lang="en-GB" sz="2400" dirty="0"/>
          </a:p>
          <a:p>
            <a:endParaRPr lang="en-GB" sz="2400" dirty="0"/>
          </a:p>
          <a:p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C2651EE-906E-4B50-B346-537E5E979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23660"/>
            <a:ext cx="8229600" cy="778097"/>
          </a:xfrm>
        </p:spPr>
        <p:txBody>
          <a:bodyPr>
            <a:normAutofit/>
          </a:bodyPr>
          <a:lstStyle/>
          <a:p>
            <a:r>
              <a:rPr lang="en-GB" sz="3600" dirty="0"/>
              <a:t>Why choose this module?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179A1F65-F82A-AAB0-931C-76A432CD9C3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115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23514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398"/>
    </mc:Choice>
    <mc:Fallback xmlns="">
      <p:transition spd="slow" advTm="353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2.9|10.7|9.8|14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4.2|6.4|19.7|5.9|11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3.8|12.2|1|1.6|1.8|1.5|1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3.9|9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|3.3|12.7|7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1.7|1.6|15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9.1|13.6"/>
</p:tagLst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b="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9c54d97-7c34-49a2-a30b-c16445f7a17b">
      <Terms xmlns="http://schemas.microsoft.com/office/infopath/2007/PartnerControls"/>
    </lcf76f155ced4ddcb4097134ff3c332f>
    <TaxCatchAll xmlns="d79e6cb5-5a2a-4cd3-8d72-a172e5aab376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689B97E61E83439B781AEB7570A0A1" ma:contentTypeVersion="13" ma:contentTypeDescription="Create a new document." ma:contentTypeScope="" ma:versionID="85e5f872deb163a466a07b85e4114c5a">
  <xsd:schema xmlns:xsd="http://www.w3.org/2001/XMLSchema" xmlns:xs="http://www.w3.org/2001/XMLSchema" xmlns:p="http://schemas.microsoft.com/office/2006/metadata/properties" xmlns:ns2="19c54d97-7c34-49a2-a30b-c16445f7a17b" xmlns:ns3="d79e6cb5-5a2a-4cd3-8d72-a172e5aab376" targetNamespace="http://schemas.microsoft.com/office/2006/metadata/properties" ma:root="true" ma:fieldsID="7efff47ae919905c2490f86e5204e8c8" ns2:_="" ns3:_="">
    <xsd:import namespace="19c54d97-7c34-49a2-a30b-c16445f7a17b"/>
    <xsd:import namespace="d79e6cb5-5a2a-4cd3-8d72-a172e5aab37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c54d97-7c34-49a2-a30b-c16445f7a17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a3b1f9f8-f5cc-49a8-8ca6-8016371bfcc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9e6cb5-5a2a-4cd3-8d72-a172e5aab37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4c6567ab-3b85-4a22-822a-4639647c0e7b}" ma:internalName="TaxCatchAll" ma:showField="CatchAllData" ma:web="d79e6cb5-5a2a-4cd3-8d72-a172e5aab37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73126E9-DCF9-4936-A2D1-41A154E812B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25A9C22-6B5B-4046-9706-D8F5B671EC71}">
  <ds:schemaRefs>
    <ds:schemaRef ds:uri="http://schemas.microsoft.com/office/2006/metadata/properties"/>
    <ds:schemaRef ds:uri="http://schemas.microsoft.com/office/infopath/2007/PartnerControls"/>
    <ds:schemaRef ds:uri="19c54d97-7c34-49a2-a30b-c16445f7a17b"/>
    <ds:schemaRef ds:uri="d79e6cb5-5a2a-4cd3-8d72-a172e5aab376"/>
  </ds:schemaRefs>
</ds:datastoreItem>
</file>

<file path=customXml/itemProps3.xml><?xml version="1.0" encoding="utf-8"?>
<ds:datastoreItem xmlns:ds="http://schemas.openxmlformats.org/officeDocument/2006/customXml" ds:itemID="{12B2D626-1A7E-442F-90F4-EB41E16CB9F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9c54d97-7c34-49a2-a30b-c16445f7a17b"/>
    <ds:schemaRef ds:uri="d79e6cb5-5a2a-4cd3-8d72-a172e5aab37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435</TotalTime>
  <Words>489</Words>
  <Application>Microsoft Macintosh PowerPoint</Application>
  <PresentationFormat>On-screen Show (4:3)</PresentationFormat>
  <Paragraphs>55</Paragraphs>
  <Slides>8</Slides>
  <Notes>8</Notes>
  <HiddenSlides>0</HiddenSlides>
  <MMClips>8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Default Theme</vt:lpstr>
      <vt:lpstr>BSC124 Marketing Communications (10-credits)</vt:lpstr>
      <vt:lpstr>About Marketing Communications</vt:lpstr>
      <vt:lpstr>Module Content</vt:lpstr>
      <vt:lpstr>Teaching and Learning </vt:lpstr>
      <vt:lpstr>Assessment and Feedback </vt:lpstr>
      <vt:lpstr>Your Skills &amp; Knowledge Development </vt:lpstr>
      <vt:lpstr>Reading Materials</vt:lpstr>
      <vt:lpstr>Why choose this module?</vt:lpstr>
    </vt:vector>
  </TitlesOfParts>
  <Company>Loughborough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Walters</dc:creator>
  <cp:lastModifiedBy>Bulb Studios</cp:lastModifiedBy>
  <cp:revision>49</cp:revision>
  <dcterms:created xsi:type="dcterms:W3CDTF">2015-08-21T07:21:37Z</dcterms:created>
  <dcterms:modified xsi:type="dcterms:W3CDTF">2023-04-17T15:27:45Z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0x0101006F689B97E61E83439B781AEB7570A0A1</vt:lpwstr>
  </property>
</Properties>
</file>