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0" r:id="rId2"/>
    <p:sldId id="264" r:id="rId3"/>
    <p:sldId id="266" r:id="rId4"/>
    <p:sldId id="272" r:id="rId5"/>
    <p:sldId id="273" r:id="rId6"/>
    <p:sldId id="274" r:id="rId7"/>
    <p:sldId id="275" r:id="rId8"/>
    <p:sldId id="276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848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2C35-1530-44E1-A521-4387114BE039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F93F3-5931-46B5-BAB1-410284982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43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1F8BF742-AFE5-D45A-2D7D-6FF2C6D298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4B4F2131-D452-B13C-6E5F-49780004BB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C315BDCB-CA74-B022-D12A-C3D6FD98E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E9EE009-7215-4C11-A7A6-F02AD5F717AB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2D5B27C4-69A6-D576-91F8-596DE78346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6E9B3128-D3EC-B2FA-989C-64F735E37D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6E9E2262-5FB4-7528-6F7D-3E826051FB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E8E710-FD1B-4A85-A9CA-261E323899F7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BD0534DF-C9C4-6D9E-E900-340A503020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88C96182-4991-D3B1-8AB7-5E4A34B88D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5CA34CA0-3F23-9B8B-05DA-194E52915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D04B8F-8D51-41B0-BF07-B59FA6215923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61A97B5E-FC4B-F8DB-23A9-D5EC8C9C3F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1D167D7B-27E3-9326-0DA9-D6357EBE2C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652858B5-9D25-62A2-9DDD-A0D3451318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513CE3-2666-4D22-86A5-C5BC62E9CF33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EC8CEE2-5E9D-1A7F-420C-BE98918064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B8DE6250-BADA-33DB-5B12-B1D3EFEE54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D0B77C16-82BB-8933-5433-C62F7697BB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60186CC-9F88-44F2-B3F7-1CDD87131AA2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4BC236C-DF65-6D0D-67A3-3B7AD5DA3C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2A0F31B0-C2CE-9A3D-B76E-FB6F0E9840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4AF0EC4-E810-D081-E5FE-042CA4D8AC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0231C5-7428-4E1E-9706-E1169116EE53}" type="slidenum">
              <a:rPr lang="en-GB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GB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23478"/>
            <a:ext cx="5472608" cy="648072"/>
          </a:xfrm>
        </p:spPr>
        <p:txBody>
          <a:bodyPr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826418"/>
            <a:ext cx="5472608" cy="4491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18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82385E-4961-3DCF-D22C-AF48F786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9B28-FE4C-48DC-AABF-77E5C32DB364}" type="datetimeFigureOut">
              <a:rPr lang="en-US" altLang="en-US"/>
              <a:pPr>
                <a:defRPr/>
              </a:pPr>
              <a:t>4/12/2023</a:t>
            </a:fld>
            <a:endParaRPr lang="en-GB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F4EFA2-D70C-97E6-E519-7A65150F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17A9C86-B3BF-E1E1-ED27-90E91FDB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9CEE0-F6DC-4633-B1A2-5B2BEEDF65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2151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23478"/>
            <a:ext cx="5472608" cy="648072"/>
          </a:xfrm>
        </p:spPr>
        <p:txBody>
          <a:bodyPr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826418"/>
            <a:ext cx="5472608" cy="4491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64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23478"/>
            <a:ext cx="5472608" cy="648072"/>
          </a:xfrm>
        </p:spPr>
        <p:txBody>
          <a:bodyPr>
            <a:no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3888" y="826418"/>
            <a:ext cx="5472608" cy="44918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5396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837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58306"/>
            <a:ext cx="7772400" cy="1021556"/>
          </a:xfrm>
        </p:spPr>
        <p:txBody>
          <a:bodyPr anchor="t">
            <a:no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7560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28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6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5482952" cy="3171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4168" y="1203598"/>
            <a:ext cx="2602632" cy="273630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45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55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00450"/>
            <a:ext cx="7027168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520" y="195486"/>
            <a:ext cx="8640960" cy="33501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4025503"/>
            <a:ext cx="8640960" cy="2744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91E08-53F6-4B30-8521-A8FFEF1ADBB8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547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171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91E08-53F6-4B30-8521-A8FFEF1ADBB8}" type="datetimeFigureOut">
              <a:rPr lang="en-GB" smtClean="0"/>
              <a:t>12/04/2023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7383A-60EC-4720-B4F7-3F8B7072D8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62" r:id="rId4"/>
    <p:sldLayoutId id="2147483663" r:id="rId5"/>
    <p:sldLayoutId id="2147483664" r:id="rId6"/>
    <p:sldLayoutId id="2147483672" r:id="rId7"/>
    <p:sldLayoutId id="2147483667" r:id="rId8"/>
    <p:sldLayoutId id="2147483669" r:id="rId9"/>
    <p:sldLayoutId id="2147483675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300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434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63154" y="1063154"/>
            <a:ext cx="5156864" cy="3030558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9674" y="1994553"/>
            <a:ext cx="3266696" cy="3030557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432,127 International Business Photos - Free &amp; Royalty-Free Stock Photos  from Dreamstime">
            <a:extLst>
              <a:ext uri="{FF2B5EF4-FFF2-40B4-BE49-F238E27FC236}">
                <a16:creationId xmlns:a16="http://schemas.microsoft.com/office/drawing/2014/main" id="{C4489261-E948-412D-B070-2F7CFB4FA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783"/>
          <a:stretch/>
        </p:blipFill>
        <p:spPr bwMode="auto">
          <a:xfrm>
            <a:off x="3028949" y="10"/>
            <a:ext cx="6120019" cy="51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560516" y="900984"/>
            <a:ext cx="3606227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00854" y="2212790"/>
            <a:ext cx="2289220" cy="2648552"/>
          </a:xfrm>
        </p:spPr>
        <p:txBody>
          <a:bodyPr anchor="t">
            <a:normAutofit/>
          </a:bodyPr>
          <a:lstStyle/>
          <a:p>
            <a:pPr algn="r"/>
            <a:r>
              <a:rPr lang="en-GB" sz="2600" dirty="0">
                <a:solidFill>
                  <a:srgbClr val="FFFFFF"/>
                </a:solidFill>
              </a:rPr>
              <a:t>23BSC115</a:t>
            </a:r>
            <a:br>
              <a:rPr lang="en-GB" sz="2600" dirty="0">
                <a:solidFill>
                  <a:srgbClr val="FFFFFF"/>
                </a:solidFill>
              </a:rPr>
            </a:br>
            <a:r>
              <a:rPr lang="en-GB" sz="2600" dirty="0">
                <a:solidFill>
                  <a:srgbClr val="FFFFFF"/>
                </a:solidFill>
              </a:rPr>
              <a:t>International Marketing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1521" y="557852"/>
            <a:ext cx="2438554" cy="1036794"/>
          </a:xfrm>
        </p:spPr>
        <p:txBody>
          <a:bodyPr anchor="b">
            <a:normAutofit/>
          </a:bodyPr>
          <a:lstStyle/>
          <a:p>
            <a:pPr algn="r"/>
            <a:r>
              <a:rPr lang="en-GB" sz="1500" dirty="0">
                <a:solidFill>
                  <a:srgbClr val="FFFFFF"/>
                </a:solidFill>
              </a:rPr>
              <a:t>Professor Anne Souchon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3FCBDA5-D7A6-4F6F-A33F-2E23F3EAE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885" y="4443958"/>
            <a:ext cx="9230397" cy="75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084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>
            <a:extLst>
              <a:ext uri="{FF2B5EF4-FFF2-40B4-BE49-F238E27FC236}">
                <a16:creationId xmlns:a16="http://schemas.microsoft.com/office/drawing/2014/main" id="{49D56E3A-66B1-361C-FDD0-3D8A63C047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223" y="139304"/>
            <a:ext cx="8425233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WHAT IS INTERNATIONAL MARKETING?</a:t>
            </a:r>
          </a:p>
        </p:txBody>
      </p:sp>
      <p:sp>
        <p:nvSpPr>
          <p:cNvPr id="14339" name="Rectangle 6">
            <a:extLst>
              <a:ext uri="{FF2B5EF4-FFF2-40B4-BE49-F238E27FC236}">
                <a16:creationId xmlns:a16="http://schemas.microsoft.com/office/drawing/2014/main" id="{B31A0975-686B-46DE-C2F5-C86CFA64E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235" y="1265635"/>
            <a:ext cx="5507831" cy="2031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  <a:defRPr sz="26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500"/>
              </a:spcBef>
              <a:buClr>
                <a:srgbClr val="F9B639"/>
              </a:buClr>
              <a:buSzPct val="80000"/>
              <a:buFont typeface="Wingdings 2" pitchFamily="18" charset="2"/>
              <a:buChar char=""/>
              <a:defRPr sz="2300">
                <a:solidFill>
                  <a:srgbClr val="6C6C6C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400"/>
              </a:spcBef>
              <a:buClr>
                <a:srgbClr val="F9B639"/>
              </a:buClr>
              <a:buSzPct val="60000"/>
              <a:buFont typeface="Wingdings" pitchFamily="2" charset="2"/>
              <a:buChar char="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9B639"/>
              </a:buClr>
              <a:buSzPct val="80000"/>
              <a:buFont typeface="Wingdings 2" pitchFamily="18" charset="2"/>
              <a:buChar char=""/>
              <a:defRPr sz="2000">
                <a:solidFill>
                  <a:srgbClr val="6C6C6C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400"/>
              </a:spcBef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9B639"/>
              </a:buClr>
              <a:buSzPct val="70000"/>
              <a:buFont typeface="Wingdings" pitchFamily="2" charset="2"/>
              <a:buChar char=""/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en-GB" altLang="en-US" sz="2100" b="1" dirty="0">
                <a:latin typeface="Arial" charset="0"/>
              </a:rPr>
              <a:t>‘… the process of </a:t>
            </a:r>
            <a:r>
              <a:rPr lang="en-GB" altLang="en-US" sz="21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planning</a:t>
            </a:r>
            <a:r>
              <a:rPr lang="en-GB" altLang="en-US" sz="2100" b="1" dirty="0">
                <a:latin typeface="Arial" charset="0"/>
              </a:rPr>
              <a:t> and </a:t>
            </a:r>
            <a:r>
              <a:rPr lang="en-GB" altLang="en-US" sz="21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conducting transactions </a:t>
            </a:r>
            <a:r>
              <a:rPr lang="en-GB" altLang="en-US" sz="2100" b="1" dirty="0">
                <a:latin typeface="Arial" charset="0"/>
              </a:rPr>
              <a:t>across national borders to create exchanges that </a:t>
            </a:r>
            <a:r>
              <a:rPr lang="en-GB" altLang="en-US" sz="2100" b="1" u="sng" dirty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satisfy the objectives</a:t>
            </a:r>
            <a:r>
              <a:rPr lang="en-GB" altLang="en-US" sz="2100" b="1" dirty="0">
                <a:latin typeface="Arial" charset="0"/>
              </a:rPr>
              <a:t> of individuals and organizations’</a:t>
            </a:r>
          </a:p>
          <a:p>
            <a:pPr algn="ctr" eaLnBrk="1" hangingPunct="1">
              <a:spcBef>
                <a:spcPct val="0"/>
              </a:spcBef>
              <a:buClrTx/>
              <a:buSzTx/>
              <a:buNone/>
              <a:defRPr/>
            </a:pPr>
            <a:endParaRPr lang="en-GB" altLang="en-US" sz="6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en-GB" altLang="en-US" sz="1500" b="1" i="1" dirty="0" err="1">
                <a:latin typeface="Arial" charset="0"/>
              </a:rPr>
              <a:t>Czinkota</a:t>
            </a:r>
            <a:r>
              <a:rPr lang="en-GB" altLang="en-US" sz="1500" b="1" i="1" dirty="0">
                <a:latin typeface="Arial" charset="0"/>
              </a:rPr>
              <a:t> and </a:t>
            </a:r>
            <a:r>
              <a:rPr lang="en-GB" altLang="en-US" sz="1500" b="1" i="1" dirty="0" err="1">
                <a:latin typeface="Arial" charset="0"/>
              </a:rPr>
              <a:t>Ronkainen</a:t>
            </a:r>
            <a:r>
              <a:rPr lang="en-GB" altLang="en-US" sz="1500" b="1" i="1" dirty="0">
                <a:latin typeface="Arial" charset="0"/>
              </a:rPr>
              <a:t> (1998, p. 4)</a:t>
            </a:r>
          </a:p>
        </p:txBody>
      </p:sp>
      <p:sp>
        <p:nvSpPr>
          <p:cNvPr id="8196" name="TextBox 1">
            <a:extLst>
              <a:ext uri="{FF2B5EF4-FFF2-40B4-BE49-F238E27FC236}">
                <a16:creationId xmlns:a16="http://schemas.microsoft.com/office/drawing/2014/main" id="{5B537FD5-0BF3-8611-DF49-B794A87E3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4925" y="3543300"/>
            <a:ext cx="58864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</a:rPr>
              <a:t>RELEVANT TO MOST ORGANISATIONS FROM SMALL EXPORTERS TO LARGE MULTINATIONAL GIANTS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GB" altLang="en-US" sz="135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</a:rPr>
              <a:t>KEY TO COMPETITIVENESS AND ORGANISATIONAL SUCCESS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>
            <a:extLst>
              <a:ext uri="{FF2B5EF4-FFF2-40B4-BE49-F238E27FC236}">
                <a16:creationId xmlns:a16="http://schemas.microsoft.com/office/drawing/2014/main" id="{20B2B21C-A650-3FCB-A452-371490A71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0631" y="1491854"/>
            <a:ext cx="4339651" cy="253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Arial" panose="020B0604020202020204" pitchFamily="34" charset="0"/>
              </a:rPr>
              <a:t>Whether to internationalise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Arial" panose="020B0604020202020204" pitchFamily="34" charset="0"/>
              </a:rPr>
              <a:t>How many foreign markets to enter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Arial" panose="020B0604020202020204" pitchFamily="34" charset="0"/>
              </a:rPr>
              <a:t>Which particular foreign markets to enter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Arial" panose="020B0604020202020204" pitchFamily="34" charset="0"/>
              </a:rPr>
              <a:t>How to enter these foreign markets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Arial" panose="020B0604020202020204" pitchFamily="34" charset="0"/>
              </a:rPr>
              <a:t>Designing the I.M. Programme</a:t>
            </a:r>
          </a:p>
          <a:p>
            <a:pPr algn="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Arial" panose="020B0604020202020204" pitchFamily="34" charset="0"/>
              </a:rPr>
              <a:t>Implementation and control</a:t>
            </a:r>
          </a:p>
        </p:txBody>
      </p:sp>
      <p:sp>
        <p:nvSpPr>
          <p:cNvPr id="10243" name="Line 21">
            <a:extLst>
              <a:ext uri="{FF2B5EF4-FFF2-40B4-BE49-F238E27FC236}">
                <a16:creationId xmlns:a16="http://schemas.microsoft.com/office/drawing/2014/main" id="{449C46DC-2F25-83F9-968B-600ED9B5D62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4366" y="1653779"/>
            <a:ext cx="0" cy="2228850"/>
          </a:xfrm>
          <a:prstGeom prst="line">
            <a:avLst/>
          </a:prstGeom>
          <a:noFill/>
          <a:ln w="63500">
            <a:solidFill>
              <a:srgbClr val="CC0066"/>
            </a:solidFill>
            <a:miter lim="800000"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95FC6B8-6C21-68E4-C3D5-6758C7B7A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65" y="240506"/>
            <a:ext cx="8820421" cy="8572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dirty="0"/>
              <a:t>INTERNATIONAL MARKETING PLANNING &amp; DECISIONS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A847DAB-3965-708E-E459-B3A4A66812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5991" y="155972"/>
            <a:ext cx="5429250" cy="857250"/>
          </a:xfrm>
        </p:spPr>
        <p:txBody>
          <a:bodyPr/>
          <a:lstStyle/>
          <a:p>
            <a:pPr eaLnBrk="1" hangingPunct="1"/>
            <a:r>
              <a:rPr lang="en-GB" altLang="en-US"/>
              <a:t>MODULE ORGANISATION</a:t>
            </a:r>
            <a:endParaRPr lang="en-US" altLang="en-US"/>
          </a:p>
        </p:txBody>
      </p:sp>
      <p:sp>
        <p:nvSpPr>
          <p:cNvPr id="49155" name="Text Box 3">
            <a:extLst>
              <a:ext uri="{FF2B5EF4-FFF2-40B4-BE49-F238E27FC236}">
                <a16:creationId xmlns:a16="http://schemas.microsoft.com/office/drawing/2014/main" id="{4FFD2D3A-4DAC-0CCB-29F2-5F773A37F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310" y="1459706"/>
            <a:ext cx="2508647" cy="369332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philosophy</a:t>
            </a:r>
          </a:p>
        </p:txBody>
      </p:sp>
      <p:sp>
        <p:nvSpPr>
          <p:cNvPr id="12292" name="Text Box 6">
            <a:extLst>
              <a:ext uri="{FF2B5EF4-FFF2-40B4-BE49-F238E27FC236}">
                <a16:creationId xmlns:a16="http://schemas.microsoft.com/office/drawing/2014/main" id="{85CC09C0-9F65-9AF1-3AA3-D6D962930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472" y="2405063"/>
            <a:ext cx="2628900" cy="507831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8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7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endParaRPr lang="en-GB" altLang="en-US" sz="2700" b="1" i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11CC3530-67D5-1108-9AEF-68B3B23AE70C}"/>
              </a:ext>
            </a:extLst>
          </p:cNvPr>
          <p:cNvGrpSpPr>
            <a:grpSpLocks/>
          </p:cNvGrpSpPr>
          <p:nvPr/>
        </p:nvGrpSpPr>
        <p:grpSpPr bwMode="auto">
          <a:xfrm>
            <a:off x="4207669" y="1778794"/>
            <a:ext cx="837010" cy="1747838"/>
            <a:chOff x="2574" y="1494"/>
            <a:chExt cx="703" cy="1468"/>
          </a:xfrm>
        </p:grpSpPr>
        <p:sp>
          <p:nvSpPr>
            <p:cNvPr id="12299" name="Line 8">
              <a:extLst>
                <a:ext uri="{FF2B5EF4-FFF2-40B4-BE49-F238E27FC236}">
                  <a16:creationId xmlns:a16="http://schemas.microsoft.com/office/drawing/2014/main" id="{95CDDBF8-8A22-681E-7A72-A077AFBF0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4" y="1494"/>
              <a:ext cx="693" cy="729"/>
            </a:xfrm>
            <a:prstGeom prst="line">
              <a:avLst/>
            </a:prstGeom>
            <a:noFill/>
            <a:ln w="4127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12300" name="Line 9">
              <a:extLst>
                <a:ext uri="{FF2B5EF4-FFF2-40B4-BE49-F238E27FC236}">
                  <a16:creationId xmlns:a16="http://schemas.microsoft.com/office/drawing/2014/main" id="{02CC3EBE-A424-D69F-21EA-7B3C86CBB4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4" y="2233"/>
              <a:ext cx="693" cy="729"/>
            </a:xfrm>
            <a:prstGeom prst="line">
              <a:avLst/>
            </a:prstGeom>
            <a:noFill/>
            <a:ln w="4127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  <p:sp>
          <p:nvSpPr>
            <p:cNvPr id="12301" name="Line 10">
              <a:extLst>
                <a:ext uri="{FF2B5EF4-FFF2-40B4-BE49-F238E27FC236}">
                  <a16:creationId xmlns:a16="http://schemas.microsoft.com/office/drawing/2014/main" id="{0CCBE0A7-2727-3E9F-DE50-D5BCA56906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223"/>
              <a:ext cx="666" cy="0"/>
            </a:xfrm>
            <a:prstGeom prst="line">
              <a:avLst/>
            </a:prstGeom>
            <a:noFill/>
            <a:ln w="41275">
              <a:solidFill>
                <a:srgbClr val="99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sz="1350"/>
            </a:p>
          </p:txBody>
        </p:sp>
      </p:grpSp>
      <p:sp>
        <p:nvSpPr>
          <p:cNvPr id="12294" name="Text Box 4">
            <a:extLst>
              <a:ext uri="{FF2B5EF4-FFF2-40B4-BE49-F238E27FC236}">
                <a16:creationId xmlns:a16="http://schemas.microsoft.com/office/drawing/2014/main" id="{31382E44-F701-4753-93C3-B6B5C7BA4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310" y="2463404"/>
            <a:ext cx="2508647" cy="36933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8A0000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plan or not to plan</a:t>
            </a:r>
          </a:p>
        </p:txBody>
      </p:sp>
      <p:sp>
        <p:nvSpPr>
          <p:cNvPr id="12295" name="Text Box 5">
            <a:extLst>
              <a:ext uri="{FF2B5EF4-FFF2-40B4-BE49-F238E27FC236}">
                <a16:creationId xmlns:a16="http://schemas.microsoft.com/office/drawing/2014/main" id="{7ACF4849-ACA4-15A5-284A-98A8C2AD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2310" y="3461147"/>
            <a:ext cx="2508647" cy="369332"/>
          </a:xfrm>
          <a:prstGeom prst="rect">
            <a:avLst/>
          </a:prstGeom>
          <a:gradFill rotWithShape="1">
            <a:gsLst>
              <a:gs pos="0">
                <a:srgbClr val="9900CC"/>
              </a:gs>
              <a:gs pos="100000">
                <a:srgbClr val="350047"/>
              </a:gs>
            </a:gsLst>
            <a:path path="shape">
              <a:fillToRect l="50000" t="50000" r="50000" b="50000"/>
            </a:path>
          </a:gradFill>
          <a:ln w="12700">
            <a:noFill/>
            <a:miter lim="800000"/>
            <a:headEnd type="none" w="sm" len="sm"/>
            <a:tailEnd type="none" w="sm" len="sm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</a:t>
            </a:r>
          </a:p>
        </p:txBody>
      </p:sp>
      <p:grpSp>
        <p:nvGrpSpPr>
          <p:cNvPr id="12296" name="Group 11">
            <a:extLst>
              <a:ext uri="{FF2B5EF4-FFF2-40B4-BE49-F238E27FC236}">
                <a16:creationId xmlns:a16="http://schemas.microsoft.com/office/drawing/2014/main" id="{0DEC526C-3B93-844D-BA17-3534F62B8C4B}"/>
              </a:ext>
            </a:extLst>
          </p:cNvPr>
          <p:cNvGrpSpPr>
            <a:grpSpLocks/>
          </p:cNvGrpSpPr>
          <p:nvPr/>
        </p:nvGrpSpPr>
        <p:grpSpPr bwMode="auto">
          <a:xfrm>
            <a:off x="1547813" y="3003949"/>
            <a:ext cx="2508647" cy="1127523"/>
            <a:chOff x="101" y="1754"/>
            <a:chExt cx="2107" cy="947"/>
          </a:xfrm>
        </p:grpSpPr>
        <p:sp>
          <p:nvSpPr>
            <p:cNvPr id="12297" name="Line 12">
              <a:extLst>
                <a:ext uri="{FF2B5EF4-FFF2-40B4-BE49-F238E27FC236}">
                  <a16:creationId xmlns:a16="http://schemas.microsoft.com/office/drawing/2014/main" id="{84C00B7A-A585-49BE-E92D-C4687D6BE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4" y="1754"/>
              <a:ext cx="0" cy="42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none" w="sm" len="sm"/>
              <a:tailEnd type="stealth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298" name="Text Box 13">
              <a:extLst>
                <a:ext uri="{FF2B5EF4-FFF2-40B4-BE49-F238E27FC236}">
                  <a16:creationId xmlns:a16="http://schemas.microsoft.com/office/drawing/2014/main" id="{55AA2E0E-F080-78BC-1E8E-57C34A8207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" y="2236"/>
              <a:ext cx="2107" cy="465"/>
            </a:xfrm>
            <a:prstGeom prst="rect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660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3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Decisions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4">
            <a:extLst>
              <a:ext uri="{FF2B5EF4-FFF2-40B4-BE49-F238E27FC236}">
                <a16:creationId xmlns:a16="http://schemas.microsoft.com/office/drawing/2014/main" id="{2F0CE54A-47A9-02DF-6098-4530E74074B7}"/>
              </a:ext>
            </a:extLst>
          </p:cNvPr>
          <p:cNvSpPr/>
          <p:nvPr/>
        </p:nvSpPr>
        <p:spPr>
          <a:xfrm>
            <a:off x="1223963" y="3411141"/>
            <a:ext cx="2668191" cy="619125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z="135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3" name="Rounded Rectangle 23">
            <a:extLst>
              <a:ext uri="{FF2B5EF4-FFF2-40B4-BE49-F238E27FC236}">
                <a16:creationId xmlns:a16="http://schemas.microsoft.com/office/drawing/2014/main" id="{F62E6BED-7B53-2BA6-E027-AEC4D3B368E0}"/>
              </a:ext>
            </a:extLst>
          </p:cNvPr>
          <p:cNvSpPr/>
          <p:nvPr/>
        </p:nvSpPr>
        <p:spPr>
          <a:xfrm>
            <a:off x="1223963" y="1275160"/>
            <a:ext cx="2840831" cy="70246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z="135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F30D1F-9D4A-9799-E28E-5E7150A7A239}"/>
              </a:ext>
            </a:extLst>
          </p:cNvPr>
          <p:cNvSpPr/>
          <p:nvPr/>
        </p:nvSpPr>
        <p:spPr>
          <a:xfrm>
            <a:off x="5354241" y="2209800"/>
            <a:ext cx="261938" cy="27741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z="135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F1700FF-EE82-9BFF-32B3-45F07C2705C0}"/>
              </a:ext>
            </a:extLst>
          </p:cNvPr>
          <p:cNvSpPr/>
          <p:nvPr/>
        </p:nvSpPr>
        <p:spPr>
          <a:xfrm>
            <a:off x="4912519" y="2209800"/>
            <a:ext cx="260747" cy="2774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z="1350">
              <a:solidFill>
                <a:srgbClr val="FFFFFF"/>
              </a:solidFill>
              <a:latin typeface="Century Gothic" pitchFamily="34" charset="0"/>
            </a:endParaRPr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46F4BEBD-AEC4-D77F-201E-0B7260E97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1383507"/>
            <a:ext cx="288732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</a:rPr>
              <a:t>How should international marketing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</a:rPr>
              <a:t>decisions be made?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985A44-2C9C-F4D4-3F5B-71D2762BC650}"/>
              </a:ext>
            </a:extLst>
          </p:cNvPr>
          <p:cNvSpPr txBox="1"/>
          <p:nvPr/>
        </p:nvSpPr>
        <p:spPr>
          <a:xfrm>
            <a:off x="4301729" y="1229916"/>
            <a:ext cx="1881284" cy="7155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57175" indent="-257175">
              <a:buFontTx/>
              <a:buAutoNum type="arabicPeriod"/>
              <a:defRPr/>
            </a:pPr>
            <a:r>
              <a:rPr lang="en-GB" sz="1350" dirty="0">
                <a:latin typeface="Arial" charset="0"/>
              </a:rPr>
              <a:t>Know the market</a:t>
            </a:r>
          </a:p>
          <a:p>
            <a:pPr>
              <a:tabLst>
                <a:tab pos="270272" algn="l"/>
              </a:tabLst>
              <a:defRPr/>
            </a:pPr>
            <a:r>
              <a:rPr lang="en-GB" sz="1350" dirty="0">
                <a:latin typeface="Arial" charset="0"/>
              </a:rPr>
              <a:t>2. 	Satisfy it at a profit</a:t>
            </a:r>
          </a:p>
          <a:p>
            <a:pPr>
              <a:tabLst>
                <a:tab pos="270272" algn="l"/>
              </a:tabLst>
              <a:defRPr/>
            </a:pPr>
            <a:r>
              <a:rPr lang="en-GB" sz="1350" dirty="0">
                <a:latin typeface="Arial" charset="0"/>
              </a:rPr>
              <a:t>3. 	Work cohesively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63B40DEB-83D6-4507-1F12-B1BF82F8FE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7282" y="2209800"/>
            <a:ext cx="76174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</a:rPr>
              <a:t>G  D  R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2D522807-1199-6100-2B01-3D17AEF49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6640" y="2209800"/>
            <a:ext cx="266611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</a:rPr>
              <a:t>International marketing research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EDE098EE-7287-4EB9-B425-89C4AE57B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5032" y="2058591"/>
            <a:ext cx="81945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</a:rPr>
              <a:t>Planned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E06DF05D-DD82-11B6-C197-FECF5D551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079" y="2477691"/>
            <a:ext cx="103105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</a:rPr>
              <a:t>Improvised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D697202B-9F11-97C7-F715-36FCF4679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338" y="573881"/>
            <a:ext cx="74251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</a:rPr>
              <a:t>Culture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20500C1-CB5D-FFE1-C955-2808AFAB9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0320" y="1275160"/>
            <a:ext cx="117532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</a:rPr>
              <a:t>Performance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</a:rPr>
              <a:t>metrics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443CDAA8-BE9B-5C96-5BBE-927D80994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3963" y="3451623"/>
            <a:ext cx="271420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</a:rPr>
              <a:t>What are the main international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</a:rPr>
              <a:t>marketing decisions to be taken?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1B499EE8-A1E6-6CCE-77B9-FDFDF7A6D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7923" y="2957513"/>
            <a:ext cx="2752677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</a:rPr>
              <a:t>Whether to internationalise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</a:rPr>
              <a:t>Where to internationalise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</a:rPr>
              <a:t>How to enter foreign markets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7B980E-9F52-AF03-3A06-97C89198B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1728" y="3921919"/>
            <a:ext cx="270033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</a:rPr>
              <a:t>Managing the product mix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AutoNum type="arabicPeriod"/>
            </a:pPr>
            <a:r>
              <a:rPr lang="en-GB" altLang="en-US" sz="1350">
                <a:solidFill>
                  <a:schemeClr val="tx1"/>
                </a:solidFill>
                <a:latin typeface="Arial" panose="020B0604020202020204" pitchFamily="34" charset="0"/>
              </a:rPr>
              <a:t>Managing a global brand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66E6D56-D2A3-1C77-E4E9-4C61EC4D7F45}"/>
              </a:ext>
            </a:extLst>
          </p:cNvPr>
          <p:cNvCxnSpPr>
            <a:stCxn id="12" idx="2"/>
          </p:cNvCxnSpPr>
          <p:nvPr/>
        </p:nvCxnSpPr>
        <p:spPr>
          <a:xfrm>
            <a:off x="5131594" y="873963"/>
            <a:ext cx="0" cy="355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D84B223-E9E6-02D6-FD2E-418090664260}"/>
              </a:ext>
            </a:extLst>
          </p:cNvPr>
          <p:cNvCxnSpPr>
            <a:stCxn id="7" idx="3"/>
          </p:cNvCxnSpPr>
          <p:nvPr/>
        </p:nvCxnSpPr>
        <p:spPr>
          <a:xfrm flipV="1">
            <a:off x="6183013" y="1576388"/>
            <a:ext cx="168972" cy="11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1F9479A-48C8-6A5F-819C-84DD01FD17ED}"/>
              </a:ext>
            </a:extLst>
          </p:cNvPr>
          <p:cNvCxnSpPr>
            <a:stCxn id="4" idx="6"/>
            <a:endCxn id="10" idx="1"/>
          </p:cNvCxnSpPr>
          <p:nvPr/>
        </p:nvCxnSpPr>
        <p:spPr>
          <a:xfrm flipV="1">
            <a:off x="5616179" y="2208632"/>
            <a:ext cx="348853" cy="139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67D3F4D-2C49-F8E0-B794-7D57A6EFA6D0}"/>
              </a:ext>
            </a:extLst>
          </p:cNvPr>
          <p:cNvCxnSpPr>
            <a:stCxn id="4" idx="6"/>
            <a:endCxn id="11" idx="1"/>
          </p:cNvCxnSpPr>
          <p:nvPr/>
        </p:nvCxnSpPr>
        <p:spPr>
          <a:xfrm>
            <a:off x="5616179" y="2348508"/>
            <a:ext cx="342900" cy="2792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A484A1-342E-5CD1-991F-FE64AA2ADD41}"/>
              </a:ext>
            </a:extLst>
          </p:cNvPr>
          <p:cNvCxnSpPr>
            <a:endCxn id="9" idx="3"/>
          </p:cNvCxnSpPr>
          <p:nvPr/>
        </p:nvCxnSpPr>
        <p:spPr>
          <a:xfrm flipH="1">
            <a:off x="4622754" y="2349104"/>
            <a:ext cx="219519" cy="10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2F67AB-0B74-1C6F-7711-677759760626}"/>
              </a:ext>
            </a:extLst>
          </p:cNvPr>
          <p:cNvCxnSpPr>
            <a:stCxn id="3" idx="3"/>
          </p:cNvCxnSpPr>
          <p:nvPr/>
        </p:nvCxnSpPr>
        <p:spPr>
          <a:xfrm>
            <a:off x="4064794" y="1626394"/>
            <a:ext cx="26312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946E578-5DCC-197E-54B9-45C4ACAE398C}"/>
              </a:ext>
            </a:extLst>
          </p:cNvPr>
          <p:cNvCxnSpPr>
            <a:stCxn id="7" idx="2"/>
          </p:cNvCxnSpPr>
          <p:nvPr/>
        </p:nvCxnSpPr>
        <p:spPr>
          <a:xfrm flipH="1">
            <a:off x="5219700" y="1945497"/>
            <a:ext cx="22671" cy="2512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23C694-CC75-EB6D-E31A-F3F0D5EC22A8}"/>
              </a:ext>
            </a:extLst>
          </p:cNvPr>
          <p:cNvCxnSpPr>
            <a:stCxn id="2" idx="3"/>
            <a:endCxn id="15" idx="1"/>
          </p:cNvCxnSpPr>
          <p:nvPr/>
        </p:nvCxnSpPr>
        <p:spPr>
          <a:xfrm flipV="1">
            <a:off x="3892154" y="3315304"/>
            <a:ext cx="435769" cy="40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1E4389E-7ACE-CB2C-A10F-09AED0E4C10F}"/>
              </a:ext>
            </a:extLst>
          </p:cNvPr>
          <p:cNvCxnSpPr>
            <a:stCxn id="2" idx="3"/>
          </p:cNvCxnSpPr>
          <p:nvPr/>
        </p:nvCxnSpPr>
        <p:spPr>
          <a:xfrm>
            <a:off x="3892154" y="3720704"/>
            <a:ext cx="435769" cy="525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1C3AA6-0A97-2FC7-97AA-B30F70561CB1}"/>
              </a:ext>
            </a:extLst>
          </p:cNvPr>
          <p:cNvCxnSpPr/>
          <p:nvPr/>
        </p:nvCxnSpPr>
        <p:spPr>
          <a:xfrm>
            <a:off x="1601391" y="2059781"/>
            <a:ext cx="0" cy="1243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ight Brace 26">
            <a:extLst>
              <a:ext uri="{FF2B5EF4-FFF2-40B4-BE49-F238E27FC236}">
                <a16:creationId xmlns:a16="http://schemas.microsoft.com/office/drawing/2014/main" id="{4A4B58B0-B49C-0969-732B-D5B0D4E8CC3B}"/>
              </a:ext>
            </a:extLst>
          </p:cNvPr>
          <p:cNvSpPr/>
          <p:nvPr/>
        </p:nvSpPr>
        <p:spPr>
          <a:xfrm>
            <a:off x="6893719" y="2085975"/>
            <a:ext cx="108347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z="1350">
              <a:latin typeface="Century Gothic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DD37C7-3EDC-1644-8E87-80F3AB7D4E57}"/>
              </a:ext>
            </a:extLst>
          </p:cNvPr>
          <p:cNvCxnSpPr>
            <a:cxnSpLocks/>
          </p:cNvCxnSpPr>
          <p:nvPr/>
        </p:nvCxnSpPr>
        <p:spPr>
          <a:xfrm>
            <a:off x="7215188" y="2336006"/>
            <a:ext cx="0" cy="18014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A3EFEC6-87D4-B258-E418-5D031C658D7A}"/>
              </a:ext>
            </a:extLst>
          </p:cNvPr>
          <p:cNvCxnSpPr/>
          <p:nvPr/>
        </p:nvCxnSpPr>
        <p:spPr>
          <a:xfrm flipH="1">
            <a:off x="7002066" y="3293269"/>
            <a:ext cx="2131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F66AA3-5324-C6E0-EA50-9CB6341E5111}"/>
              </a:ext>
            </a:extLst>
          </p:cNvPr>
          <p:cNvCxnSpPr/>
          <p:nvPr/>
        </p:nvCxnSpPr>
        <p:spPr>
          <a:xfrm flipH="1">
            <a:off x="7141369" y="2356247"/>
            <a:ext cx="773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ight Brace 30">
            <a:extLst>
              <a:ext uri="{FF2B5EF4-FFF2-40B4-BE49-F238E27FC236}">
                <a16:creationId xmlns:a16="http://schemas.microsoft.com/office/drawing/2014/main" id="{D2B4DDFC-F247-6E3F-1811-F013031B56C3}"/>
              </a:ext>
            </a:extLst>
          </p:cNvPr>
          <p:cNvSpPr/>
          <p:nvPr/>
        </p:nvSpPr>
        <p:spPr>
          <a:xfrm>
            <a:off x="6855619" y="2965847"/>
            <a:ext cx="108347" cy="685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n-GB" altLang="en-US" sz="1350">
              <a:latin typeface="Century Gothic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1D5F25A-C13F-D364-03A9-1D7B26CAF459}"/>
              </a:ext>
            </a:extLst>
          </p:cNvPr>
          <p:cNvCxnSpPr/>
          <p:nvPr/>
        </p:nvCxnSpPr>
        <p:spPr>
          <a:xfrm flipH="1">
            <a:off x="7005638" y="4137422"/>
            <a:ext cx="21312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itle 32">
            <a:extLst>
              <a:ext uri="{FF2B5EF4-FFF2-40B4-BE49-F238E27FC236}">
                <a16:creationId xmlns:a16="http://schemas.microsoft.com/office/drawing/2014/main" id="{37D65ABB-4957-161E-21A9-0BFFA45E3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807" y="173832"/>
            <a:ext cx="5431631" cy="464344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dirty="0"/>
              <a:t>MODULE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1652571-3A75-DB30-9B78-239E1FE2F7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8360" y="183356"/>
            <a:ext cx="5491163" cy="657225"/>
          </a:xfrm>
        </p:spPr>
        <p:txBody>
          <a:bodyPr/>
          <a:lstStyle/>
          <a:p>
            <a:pPr eaLnBrk="1" hangingPunct="1"/>
            <a:r>
              <a:rPr lang="en-GB" altLang="en-US"/>
              <a:t>MODULE AIMS</a:t>
            </a:r>
          </a:p>
        </p:txBody>
      </p:sp>
      <p:grpSp>
        <p:nvGrpSpPr>
          <p:cNvPr id="2" name="Group 14">
            <a:extLst>
              <a:ext uri="{FF2B5EF4-FFF2-40B4-BE49-F238E27FC236}">
                <a16:creationId xmlns:a16="http://schemas.microsoft.com/office/drawing/2014/main" id="{93084394-D82B-9EAC-0FC9-5D7DCA7865AF}"/>
              </a:ext>
            </a:extLst>
          </p:cNvPr>
          <p:cNvGrpSpPr>
            <a:grpSpLocks/>
          </p:cNvGrpSpPr>
          <p:nvPr/>
        </p:nvGrpSpPr>
        <p:grpSpPr bwMode="auto">
          <a:xfrm>
            <a:off x="4614863" y="1059656"/>
            <a:ext cx="2171700" cy="1371600"/>
            <a:chOff x="1488" y="1536"/>
            <a:chExt cx="1824" cy="1152"/>
          </a:xfrm>
          <a:solidFill>
            <a:schemeClr val="accent2"/>
          </a:solidFill>
        </p:grpSpPr>
        <p:sp>
          <p:nvSpPr>
            <p:cNvPr id="1033" name="Oval 9">
              <a:extLst>
                <a:ext uri="{FF2B5EF4-FFF2-40B4-BE49-F238E27FC236}">
                  <a16:creationId xmlns:a16="http://schemas.microsoft.com/office/drawing/2014/main" id="{6700E474-E979-337E-D3E7-D8EEBC157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536"/>
              <a:ext cx="1824" cy="1152"/>
            </a:xfrm>
            <a:prstGeom prst="ellipse">
              <a:avLst/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>
                <a:defRPr/>
              </a:pPr>
              <a:endParaRPr lang="en-US" sz="1350">
                <a:solidFill>
                  <a:schemeClr val="bg1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13" name="Text Box 5">
              <a:extLst>
                <a:ext uri="{FF2B5EF4-FFF2-40B4-BE49-F238E27FC236}">
                  <a16:creationId xmlns:a16="http://schemas.microsoft.com/office/drawing/2014/main" id="{E6BF54AD-9EC5-4606-4066-F62AA8EA70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6" y="1737"/>
              <a:ext cx="1286" cy="77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sz="2700" b="1" dirty="0">
                  <a:solidFill>
                    <a:schemeClr val="bg1"/>
                  </a:solidFill>
                  <a:cs typeface="Arial" charset="0"/>
                </a:rPr>
                <a:t>Critical</a:t>
              </a:r>
            </a:p>
            <a:p>
              <a:pPr algn="ctr" eaLnBrk="1" hangingPunct="1">
                <a:defRPr/>
              </a:pPr>
              <a:r>
                <a:rPr lang="en-GB" sz="2700" b="1" dirty="0">
                  <a:solidFill>
                    <a:schemeClr val="bg1"/>
                  </a:solidFill>
                  <a:cs typeface="Arial" charset="0"/>
                </a:rPr>
                <a:t>thinking</a:t>
              </a:r>
            </a:p>
          </p:txBody>
        </p:sp>
      </p:grpSp>
      <p:grpSp>
        <p:nvGrpSpPr>
          <p:cNvPr id="15364" name="Group 2">
            <a:extLst>
              <a:ext uri="{FF2B5EF4-FFF2-40B4-BE49-F238E27FC236}">
                <a16:creationId xmlns:a16="http://schemas.microsoft.com/office/drawing/2014/main" id="{3844C45E-4955-C887-9B44-39A053DD7352}"/>
              </a:ext>
            </a:extLst>
          </p:cNvPr>
          <p:cNvGrpSpPr>
            <a:grpSpLocks/>
          </p:cNvGrpSpPr>
          <p:nvPr/>
        </p:nvGrpSpPr>
        <p:grpSpPr bwMode="auto">
          <a:xfrm>
            <a:off x="1871663" y="2659856"/>
            <a:ext cx="2171700" cy="1371600"/>
            <a:chOff x="2495550" y="3546475"/>
            <a:chExt cx="2895600" cy="1828800"/>
          </a:xfrm>
        </p:grpSpPr>
        <p:sp>
          <p:nvSpPr>
            <p:cNvPr id="15366" name="Oval 12">
              <a:extLst>
                <a:ext uri="{FF2B5EF4-FFF2-40B4-BE49-F238E27FC236}">
                  <a16:creationId xmlns:a16="http://schemas.microsoft.com/office/drawing/2014/main" id="{20F32C53-1379-C2A3-E3AF-8F4232306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550" y="3546475"/>
              <a:ext cx="2895600" cy="18288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3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67" name="Text Box 6">
              <a:extLst>
                <a:ext uri="{FF2B5EF4-FFF2-40B4-BE49-F238E27FC236}">
                  <a16:creationId xmlns:a16="http://schemas.microsoft.com/office/drawing/2014/main" id="{1E714593-A71E-94AC-248F-628C1899F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1727" y="3860800"/>
              <a:ext cx="2503249" cy="123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5pPr>
              <a:lvl6pPr marL="25146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6pPr>
              <a:lvl7pPr marL="29718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7pPr>
              <a:lvl8pPr marL="34290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8pPr>
              <a:lvl9pPr marL="3886200" indent="-228600" defTabSz="4572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Trebuchet MS" panose="020B0603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7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Skills &amp;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27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know-how</a:t>
              </a:r>
            </a:p>
          </p:txBody>
        </p:sp>
      </p:grpSp>
      <p:sp>
        <p:nvSpPr>
          <p:cNvPr id="1039" name="Line 15">
            <a:extLst>
              <a:ext uri="{FF2B5EF4-FFF2-40B4-BE49-F238E27FC236}">
                <a16:creationId xmlns:a16="http://schemas.microsoft.com/office/drawing/2014/main" id="{A209BB75-AEA7-B8C7-93E6-AFB7838E4DF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86213" y="2259806"/>
            <a:ext cx="685800" cy="514350"/>
          </a:xfrm>
          <a:prstGeom prst="line">
            <a:avLst/>
          </a:prstGeom>
          <a:noFill/>
          <a:ln w="31750">
            <a:solidFill>
              <a:srgbClr val="CC0066"/>
            </a:solidFill>
            <a:prstDash val="sysDot"/>
            <a:miter lim="800000"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3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54D13FC-178D-99B1-DA74-A0FC18D8CF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4066" y="120254"/>
            <a:ext cx="8748414" cy="85725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dirty="0"/>
              <a:t>LEARNING OBJECTIVES AND ILLUSTRATIVE READING EXAMPLES*</a:t>
            </a:r>
          </a:p>
        </p:txBody>
      </p:sp>
      <p:sp>
        <p:nvSpPr>
          <p:cNvPr id="25603" name="Content Placeholder 5">
            <a:extLst>
              <a:ext uri="{FF2B5EF4-FFF2-40B4-BE49-F238E27FC236}">
                <a16:creationId xmlns:a16="http://schemas.microsoft.com/office/drawing/2014/main" id="{27A1DB4F-015A-E821-531D-9BB1BFD673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4008" y="1347614"/>
            <a:ext cx="3358753" cy="3394472"/>
          </a:xfrm>
        </p:spPr>
        <p:txBody>
          <a:bodyPr rtlCol="0">
            <a:normAutofit/>
          </a:bodyPr>
          <a:lstStyle/>
          <a:p>
            <a:pPr>
              <a:buFont typeface="Wingdings 3" charset="2"/>
              <a:buChar char=""/>
              <a:defRPr/>
            </a:pPr>
            <a:r>
              <a:rPr lang="en-GB" altLang="en-US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İpek</a:t>
            </a:r>
            <a:r>
              <a:rPr lang="en-GB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İ</a:t>
            </a:r>
            <a:r>
              <a:rPr lang="en-GB" altLang="en-US" sz="750">
                <a:solidFill>
                  <a:schemeClr val="tx1">
                    <a:lumMod val="75000"/>
                    <a:lumOff val="25000"/>
                  </a:schemeClr>
                </a:solidFill>
              </a:rPr>
              <a:t>., and </a:t>
            </a:r>
            <a:r>
              <a:rPr lang="en-GB" altLang="en-US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Bıçakcıoğlu-Peynirci</a:t>
            </a:r>
            <a:r>
              <a:rPr lang="en-GB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N. (2020). Export market orientation: An integrative review and directions for future research. International Business Review, 29(4), N.PAG.</a:t>
            </a:r>
          </a:p>
          <a:p>
            <a:pPr>
              <a:buFont typeface="Wingdings 3" charset="2"/>
              <a:buChar char=""/>
              <a:defRPr/>
            </a:pPr>
            <a:r>
              <a:rPr lang="en-GB" altLang="en-US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Nemkova</a:t>
            </a:r>
            <a:r>
              <a:rPr lang="en-GB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E., Souchon, A.L., Hughes, P. and </a:t>
            </a:r>
            <a:r>
              <a:rPr lang="en-GB" altLang="en-US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Micevski</a:t>
            </a:r>
            <a:r>
              <a:rPr lang="en-GB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M. (2015). Does improvisation help or hinder planning in determining export success? Decision theory applied to exporting. Journal of International Marketing, 23(3), 41-65. </a:t>
            </a:r>
          </a:p>
          <a:p>
            <a:pPr>
              <a:buFont typeface="Wingdings 3" charset="2"/>
              <a:buChar char=""/>
              <a:defRPr/>
            </a:pPr>
            <a:r>
              <a:rPr lang="en-GB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Carolina, Ț. (2019). Dimensions of national culture–cross-cultural theories. Studies in Business and Economics, 14(3), 220-230.</a:t>
            </a:r>
          </a:p>
          <a:p>
            <a:pPr>
              <a:buFont typeface="Wingdings 3" charset="2"/>
              <a:buChar char=""/>
              <a:defRPr/>
            </a:pPr>
            <a:r>
              <a:rPr lang="en-GB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Carter, L. L. (2019). Equivalence and research design optimization for international market segmentation. Journal of Marketing Development and Competitiveness, 13(3), 10-24..</a:t>
            </a:r>
          </a:p>
          <a:p>
            <a:pPr>
              <a:buFont typeface="Wingdings 3" charset="2"/>
              <a:buChar char=""/>
              <a:defRPr/>
            </a:pPr>
            <a:r>
              <a:rPr lang="en-GB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Driscoll, A.M. and </a:t>
            </a:r>
            <a:r>
              <a:rPr lang="en-GB" altLang="en-US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Paliwoda</a:t>
            </a:r>
            <a:r>
              <a:rPr lang="en-GB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S.J. (1997). </a:t>
            </a:r>
            <a:r>
              <a:rPr lang="en-GB" altLang="en-US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Dimensionalizing</a:t>
            </a:r>
            <a:r>
              <a:rPr lang="en-GB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altLang="en-US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intemational</a:t>
            </a:r>
            <a:r>
              <a:rPr lang="en-GB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market entry mode choice. Journal of Marketing Management, 13, 57-87.</a:t>
            </a:r>
          </a:p>
          <a:p>
            <a:pPr>
              <a:buFont typeface="Wingdings 3" charset="2"/>
              <a:buChar char=""/>
              <a:defRPr/>
            </a:pPr>
            <a:r>
              <a:rPr lang="en-GB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Schmid, S. and </a:t>
            </a:r>
            <a:r>
              <a:rPr lang="en-GB" altLang="en-US" sz="75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Kotulla</a:t>
            </a:r>
            <a:r>
              <a:rPr lang="en-GB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T. (2011). 50 years of research on international standardization and adaptation—From a systematic literature analysis to a theoretical framework. International Business Review, 20(5), 491-507.</a:t>
            </a:r>
          </a:p>
          <a:p>
            <a:pPr>
              <a:buFont typeface="Wingdings 3" charset="2"/>
              <a:buChar char=""/>
              <a:defRPr/>
            </a:pPr>
            <a:r>
              <a:rPr lang="en-GB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Malhotra, N.K. et al. (2005). Dimensions of service quality in developed and developing economies: Multi-country cross-cultural comparisons. International Marketing Review, 22(3), 256-278.</a:t>
            </a:r>
          </a:p>
          <a:p>
            <a:pPr marL="0" indent="0">
              <a:buNone/>
              <a:defRPr/>
            </a:pPr>
            <a:endParaRPr lang="en-GB" altLang="en-US" sz="7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en-GB" altLang="en-US" sz="7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 Subject to change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80757B0C-194E-3E6D-C3DF-1242D88A6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519" y="1545431"/>
            <a:ext cx="2508647" cy="369332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00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8D680C9D-DFA5-911E-0FAD-A933E77C5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519" y="2549129"/>
            <a:ext cx="2508647" cy="369332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8A00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</a:p>
        </p:txBody>
      </p:sp>
      <p:sp>
        <p:nvSpPr>
          <p:cNvPr id="17414" name="Text Box 5">
            <a:extLst>
              <a:ext uri="{FF2B5EF4-FFF2-40B4-BE49-F238E27FC236}">
                <a16:creationId xmlns:a16="http://schemas.microsoft.com/office/drawing/2014/main" id="{173A3ECB-9FA5-8D47-1D81-0CB919EAA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3519" y="3546872"/>
            <a:ext cx="2508647" cy="369332"/>
          </a:xfrm>
          <a:prstGeom prst="rect">
            <a:avLst/>
          </a:prstGeom>
          <a:gradFill rotWithShape="1">
            <a:gsLst>
              <a:gs pos="0">
                <a:srgbClr val="9900CC"/>
              </a:gs>
              <a:gs pos="100000">
                <a:srgbClr val="350047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8" name="Rectangle 137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C387041-C466-EF9A-9955-590AF5ECA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297" y="376515"/>
            <a:ext cx="3992787" cy="1232227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GB" altLang="en-US" sz="3000"/>
              <a:t>ASSESSMENT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A8DB350-FE0A-EE4A-E5B6-DF1E793A2B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58692" y="1804420"/>
            <a:ext cx="4649412" cy="2651312"/>
          </a:xfrm>
        </p:spPr>
        <p:txBody>
          <a:bodyPr anchor="t">
            <a:normAutofit/>
          </a:bodyPr>
          <a:lstStyle/>
          <a:p>
            <a:r>
              <a:rPr lang="en-GB" altLang="en-US" b="1" dirty="0"/>
              <a:t>100% Examination</a:t>
            </a:r>
          </a:p>
          <a:p>
            <a:pPr lvl="1"/>
            <a:r>
              <a:rPr lang="en-GB" altLang="en-US" sz="1500" b="1" dirty="0"/>
              <a:t>1 compulsory essay question</a:t>
            </a:r>
          </a:p>
          <a:p>
            <a:pPr lvl="1"/>
            <a:r>
              <a:rPr lang="en-GB" altLang="en-US" sz="1500" b="1" dirty="0"/>
              <a:t>1 other essay question to choose from 2</a:t>
            </a:r>
          </a:p>
          <a:p>
            <a:pPr lvl="1"/>
            <a:r>
              <a:rPr lang="en-GB" altLang="en-US" sz="1500" b="1" dirty="0"/>
              <a:t>Equally marked (50% each)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3"/>
            <a:ext cx="3069391" cy="5143499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"/>
            <a:ext cx="3069391" cy="4800276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16"/>
            <a:ext cx="3051501" cy="4800291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2499" y="-7"/>
            <a:ext cx="2708601" cy="51434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9" name="Picture 11268" descr="Pen placed on top of a signature line">
            <a:extLst>
              <a:ext uri="{FF2B5EF4-FFF2-40B4-BE49-F238E27FC236}">
                <a16:creationId xmlns:a16="http://schemas.microsoft.com/office/drawing/2014/main" id="{A4A1A81D-2EBA-7CFA-2592-314C671934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08" r="3115"/>
          <a:stretch/>
        </p:blipFill>
        <p:spPr>
          <a:xfrm>
            <a:off x="5620741" y="681810"/>
            <a:ext cx="2500364" cy="38037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1A668E-B37C-40C4-ABEF-4DE7845B9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9885" y="4443958"/>
            <a:ext cx="9230397" cy="755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/>
    </p:bld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689B97E61E83439B781AEB7570A0A1" ma:contentTypeVersion="13" ma:contentTypeDescription="Create a new document." ma:contentTypeScope="" ma:versionID="85e5f872deb163a466a07b85e4114c5a">
  <xsd:schema xmlns:xsd="http://www.w3.org/2001/XMLSchema" xmlns:xs="http://www.w3.org/2001/XMLSchema" xmlns:p="http://schemas.microsoft.com/office/2006/metadata/properties" xmlns:ns2="19c54d97-7c34-49a2-a30b-c16445f7a17b" xmlns:ns3="d79e6cb5-5a2a-4cd3-8d72-a172e5aab376" targetNamespace="http://schemas.microsoft.com/office/2006/metadata/properties" ma:root="true" ma:fieldsID="7efff47ae919905c2490f86e5204e8c8" ns2:_="" ns3:_="">
    <xsd:import namespace="19c54d97-7c34-49a2-a30b-c16445f7a17b"/>
    <xsd:import namespace="d79e6cb5-5a2a-4cd3-8d72-a172e5aab3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54d97-7c34-49a2-a30b-c16445f7a1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3b1f9f8-f5cc-49a8-8ca6-8016371bf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9e6cb5-5a2a-4cd3-8d72-a172e5aab3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c6567ab-3b85-4a22-822a-4639647c0e7b}" ma:internalName="TaxCatchAll" ma:showField="CatchAllData" ma:web="d79e6cb5-5a2a-4cd3-8d72-a172e5aab3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c54d97-7c34-49a2-a30b-c16445f7a17b">
      <Terms xmlns="http://schemas.microsoft.com/office/infopath/2007/PartnerControls"/>
    </lcf76f155ced4ddcb4097134ff3c332f>
    <TaxCatchAll xmlns="d79e6cb5-5a2a-4cd3-8d72-a172e5aab376" xsi:nil="true"/>
  </documentManagement>
</p:properties>
</file>

<file path=customXml/itemProps1.xml><?xml version="1.0" encoding="utf-8"?>
<ds:datastoreItem xmlns:ds="http://schemas.openxmlformats.org/officeDocument/2006/customXml" ds:itemID="{34924AEB-1031-4E14-9F49-111D74694AC7}"/>
</file>

<file path=customXml/itemProps2.xml><?xml version="1.0" encoding="utf-8"?>
<ds:datastoreItem xmlns:ds="http://schemas.openxmlformats.org/officeDocument/2006/customXml" ds:itemID="{1F17579C-A9A6-4366-8ADE-B3311FA16342}"/>
</file>

<file path=customXml/itemProps3.xml><?xml version="1.0" encoding="utf-8"?>
<ds:datastoreItem xmlns:ds="http://schemas.openxmlformats.org/officeDocument/2006/customXml" ds:itemID="{DDD98578-3550-4EE9-954A-13E07CFC624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472</Words>
  <Application>Microsoft Office PowerPoint</Application>
  <PresentationFormat>On-screen Show (16:9)</PresentationFormat>
  <Paragraphs>71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Wingdings</vt:lpstr>
      <vt:lpstr>Wingdings 2</vt:lpstr>
      <vt:lpstr>Wingdings 3</vt:lpstr>
      <vt:lpstr>Default Theme</vt:lpstr>
      <vt:lpstr>23BSC115 International Marketing</vt:lpstr>
      <vt:lpstr>WHAT IS INTERNATIONAL MARKETING?</vt:lpstr>
      <vt:lpstr>INTERNATIONAL MARKETING PLANNING &amp; DECISIONS</vt:lpstr>
      <vt:lpstr>MODULE ORGANISATION</vt:lpstr>
      <vt:lpstr>MODULE OVERVIEW</vt:lpstr>
      <vt:lpstr>MODULE AIMS</vt:lpstr>
      <vt:lpstr>LEARNING OBJECTIVES AND ILLUSTRATIVE READING EXAMPLES*</vt:lpstr>
      <vt:lpstr>ASSESSMENT</vt:lpstr>
    </vt:vector>
  </TitlesOfParts>
  <Company>Loughborough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Walters</dc:creator>
  <cp:lastModifiedBy>Anne Souchon</cp:lastModifiedBy>
  <cp:revision>16</cp:revision>
  <dcterms:created xsi:type="dcterms:W3CDTF">2015-08-21T07:21:37Z</dcterms:created>
  <dcterms:modified xsi:type="dcterms:W3CDTF">2023-04-12T09:29:02Z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0x0101006F689B97E61E83439B781AEB7570A0A1</vt:lpwstr>
  </property>
</Properties>
</file>