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256" r:id="rId5"/>
    <p:sldId id="257" r:id="rId6"/>
    <p:sldId id="268" r:id="rId7"/>
    <p:sldId id="262" r:id="rId8"/>
    <p:sldId id="269" r:id="rId9"/>
    <p:sldId id="261" r:id="rId10"/>
    <p:sldId id="263" r:id="rId11"/>
  </p:sldIdLst>
  <p:sldSz cx="9144000" cy="6858000" type="screen4x3"/>
  <p:notesSz cx="6858000" cy="91440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1"/>
    <p:restoredTop sz="91703" autoAdjust="0"/>
  </p:normalViewPr>
  <p:slideViewPr>
    <p:cSldViewPr>
      <p:cViewPr varScale="1">
        <p:scale>
          <a:sx n="110" d="100"/>
          <a:sy n="110" d="100"/>
        </p:scale>
        <p:origin x="1784"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gs" Target="tags/tag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BADC4D-C5E3-4CD6-9838-444B40D860E8}" type="datetimeFigureOut">
              <a:rPr lang="en-GB" smtClean="0"/>
              <a:t>13/04/2023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F5142E-7254-4F7C-BD1F-41EB2C05B772}" type="slidenum">
              <a:rPr lang="en-GB" smtClean="0"/>
              <a:t>‹#›</a:t>
            </a:fld>
            <a:endParaRPr lang="en-GB"/>
          </a:p>
        </p:txBody>
      </p:sp>
    </p:spTree>
    <p:extLst>
      <p:ext uri="{BB962C8B-B14F-4D97-AF65-F5344CB8AC3E}">
        <p14:creationId xmlns:p14="http://schemas.microsoft.com/office/powerpoint/2010/main" val="1176793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solidFill>
                <a:srgbClr val="FF0000"/>
              </a:solidFill>
            </a:endParaRPr>
          </a:p>
        </p:txBody>
      </p:sp>
      <p:sp>
        <p:nvSpPr>
          <p:cNvPr id="4" name="Slide Number Placeholder 3"/>
          <p:cNvSpPr>
            <a:spLocks noGrp="1"/>
          </p:cNvSpPr>
          <p:nvPr>
            <p:ph type="sldNum" sz="quarter" idx="10"/>
          </p:nvPr>
        </p:nvSpPr>
        <p:spPr/>
        <p:txBody>
          <a:bodyPr/>
          <a:lstStyle/>
          <a:p>
            <a:fld id="{46F5142E-7254-4F7C-BD1F-41EB2C05B772}" type="slidenum">
              <a:rPr lang="en-GB" smtClean="0"/>
              <a:t>1</a:t>
            </a:fld>
            <a:endParaRPr lang="en-GB"/>
          </a:p>
        </p:txBody>
      </p:sp>
    </p:spTree>
    <p:extLst>
      <p:ext uri="{BB962C8B-B14F-4D97-AF65-F5344CB8AC3E}">
        <p14:creationId xmlns:p14="http://schemas.microsoft.com/office/powerpoint/2010/main" val="3395103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6F5142E-7254-4F7C-BD1F-41EB2C05B772}" type="slidenum">
              <a:rPr lang="en-GB" smtClean="0"/>
              <a:t>2</a:t>
            </a:fld>
            <a:endParaRPr lang="en-GB"/>
          </a:p>
        </p:txBody>
      </p:sp>
    </p:spTree>
    <p:extLst>
      <p:ext uri="{BB962C8B-B14F-4D97-AF65-F5344CB8AC3E}">
        <p14:creationId xmlns:p14="http://schemas.microsoft.com/office/powerpoint/2010/main" val="39419367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6F5142E-7254-4F7C-BD1F-41EB2C05B772}" type="slidenum">
              <a:rPr lang="en-GB" smtClean="0"/>
              <a:t>3</a:t>
            </a:fld>
            <a:endParaRPr lang="en-GB"/>
          </a:p>
        </p:txBody>
      </p:sp>
    </p:spTree>
    <p:extLst>
      <p:ext uri="{BB962C8B-B14F-4D97-AF65-F5344CB8AC3E}">
        <p14:creationId xmlns:p14="http://schemas.microsoft.com/office/powerpoint/2010/main" val="324612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6F5142E-7254-4F7C-BD1F-41EB2C05B772}" type="slidenum">
              <a:rPr lang="en-GB" smtClean="0"/>
              <a:t>4</a:t>
            </a:fld>
            <a:endParaRPr lang="en-GB"/>
          </a:p>
        </p:txBody>
      </p:sp>
    </p:spTree>
    <p:extLst>
      <p:ext uri="{BB962C8B-B14F-4D97-AF65-F5344CB8AC3E}">
        <p14:creationId xmlns:p14="http://schemas.microsoft.com/office/powerpoint/2010/main" val="1586511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6F5142E-7254-4F7C-BD1F-41EB2C05B772}" type="slidenum">
              <a:rPr lang="en-GB" smtClean="0"/>
              <a:t>5</a:t>
            </a:fld>
            <a:endParaRPr lang="en-GB"/>
          </a:p>
        </p:txBody>
      </p:sp>
    </p:spTree>
    <p:extLst>
      <p:ext uri="{BB962C8B-B14F-4D97-AF65-F5344CB8AC3E}">
        <p14:creationId xmlns:p14="http://schemas.microsoft.com/office/powerpoint/2010/main" val="2582274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6F5142E-7254-4F7C-BD1F-41EB2C05B772}" type="slidenum">
              <a:rPr lang="en-GB" smtClean="0"/>
              <a:t>6</a:t>
            </a:fld>
            <a:endParaRPr lang="en-GB"/>
          </a:p>
        </p:txBody>
      </p:sp>
    </p:spTree>
    <p:extLst>
      <p:ext uri="{BB962C8B-B14F-4D97-AF65-F5344CB8AC3E}">
        <p14:creationId xmlns:p14="http://schemas.microsoft.com/office/powerpoint/2010/main" val="1538092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6F5142E-7254-4F7C-BD1F-41EB2C05B772}" type="slidenum">
              <a:rPr lang="en-GB" smtClean="0"/>
              <a:t>7</a:t>
            </a:fld>
            <a:endParaRPr lang="en-GB"/>
          </a:p>
        </p:txBody>
      </p:sp>
    </p:spTree>
    <p:extLst>
      <p:ext uri="{BB962C8B-B14F-4D97-AF65-F5344CB8AC3E}">
        <p14:creationId xmlns:p14="http://schemas.microsoft.com/office/powerpoint/2010/main" val="22532976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563888" y="2348880"/>
            <a:ext cx="5472608" cy="600066"/>
          </a:xfrm>
        </p:spPr>
        <p:txBody>
          <a:bodyPr>
            <a:noAutofit/>
          </a:bodyPr>
          <a:lstStyle>
            <a:lvl1pPr algn="ctr">
              <a:defRPr sz="3000">
                <a:solidFill>
                  <a:schemeClr val="bg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3563888" y="2924944"/>
            <a:ext cx="5472608" cy="406895"/>
          </a:xfrm>
        </p:spPr>
        <p:txBody>
          <a:bodyPr>
            <a:normAutofit/>
          </a:bodyPr>
          <a:lstStyle>
            <a:lvl1pPr marL="0" indent="0" algn="ctr">
              <a:buNone/>
              <a:defRPr sz="2000">
                <a:solidFill>
                  <a:schemeClr val="bg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BDC91E08-53F6-4B30-8521-A8FFEF1ADBB8}" type="datetimeFigureOut">
              <a:rPr lang="en-GB" smtClean="0"/>
              <a:t>13/04/2023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3306180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778097"/>
          </a:xfrm>
        </p:spPr>
        <p:txBody>
          <a:bodyPr/>
          <a:lstStyle/>
          <a:p>
            <a:r>
              <a:rPr lang="en-US"/>
              <a:t>Click to edit Master title style</a:t>
            </a:r>
            <a:endParaRPr lang="en-GB"/>
          </a:p>
        </p:txBody>
      </p:sp>
      <p:sp>
        <p:nvSpPr>
          <p:cNvPr id="3" name="Content Placeholder 2"/>
          <p:cNvSpPr>
            <a:spLocks noGrp="1"/>
          </p:cNvSpPr>
          <p:nvPr>
            <p:ph idx="1"/>
          </p:nvPr>
        </p:nvSpPr>
        <p:spPr>
          <a:xfrm>
            <a:off x="457200" y="1124744"/>
            <a:ext cx="8229600" cy="470452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BDC91E08-53F6-4B30-8521-A8FFEF1ADBB8}" type="datetimeFigureOut">
              <a:rPr lang="en-GB" smtClean="0"/>
              <a:t>13/04/2023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2748837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411074"/>
            <a:ext cx="7772400" cy="1362075"/>
          </a:xfrm>
        </p:spPr>
        <p:txBody>
          <a:bodyPr anchor="t">
            <a:noAutofit/>
          </a:bodyPr>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1700808"/>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C91E08-53F6-4B30-8521-A8FFEF1ADBB8}" type="datetimeFigureOut">
              <a:rPr lang="en-GB" smtClean="0"/>
              <a:t>13/04/2023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1904287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124745"/>
            <a:ext cx="4038600" cy="500142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124745"/>
            <a:ext cx="4038600" cy="500142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DC91E08-53F6-4B30-8521-A8FFEF1ADBB8}" type="datetimeFigureOut">
              <a:rPr lang="en-GB" smtClean="0"/>
              <a:t>13/04/2023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97383A-60EC-4720-B4F7-3F8B7072D89A}" type="slidenum">
              <a:rPr lang="en-GB" smtClean="0"/>
              <a:t>‹#›</a:t>
            </a:fld>
            <a:endParaRPr lang="en-GB"/>
          </a:p>
        </p:txBody>
      </p:sp>
      <p:sp>
        <p:nvSpPr>
          <p:cNvPr id="9" name="Title 1"/>
          <p:cNvSpPr>
            <a:spLocks noGrp="1"/>
          </p:cNvSpPr>
          <p:nvPr>
            <p:ph type="title"/>
          </p:nvPr>
        </p:nvSpPr>
        <p:spPr>
          <a:xfrm>
            <a:off x="457200" y="274639"/>
            <a:ext cx="8229600" cy="778097"/>
          </a:xfrm>
        </p:spPr>
        <p:txBody>
          <a:bodyPr/>
          <a:lstStyle/>
          <a:p>
            <a:r>
              <a:rPr lang="en-US"/>
              <a:t>Click to edit Master title style</a:t>
            </a:r>
            <a:endParaRPr lang="en-GB"/>
          </a:p>
        </p:txBody>
      </p:sp>
    </p:spTree>
    <p:extLst>
      <p:ext uri="{BB962C8B-B14F-4D97-AF65-F5344CB8AC3E}">
        <p14:creationId xmlns:p14="http://schemas.microsoft.com/office/powerpoint/2010/main" val="4225367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124744"/>
            <a:ext cx="5482952" cy="470452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084168" y="1124744"/>
            <a:ext cx="2602632" cy="4128459"/>
          </a:xfrm>
        </p:spPr>
        <p:txBody>
          <a:bodyPr/>
          <a:lstStyle>
            <a:lvl1pPr marL="0" indent="0">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en-GB" dirty="0"/>
          </a:p>
        </p:txBody>
      </p:sp>
      <p:sp>
        <p:nvSpPr>
          <p:cNvPr id="5" name="Date Placeholder 4"/>
          <p:cNvSpPr>
            <a:spLocks noGrp="1"/>
          </p:cNvSpPr>
          <p:nvPr>
            <p:ph type="dt" sz="half" idx="10"/>
          </p:nvPr>
        </p:nvSpPr>
        <p:spPr/>
        <p:txBody>
          <a:bodyPr/>
          <a:lstStyle/>
          <a:p>
            <a:fld id="{BDC91E08-53F6-4B30-8521-A8FFEF1ADBB8}" type="datetimeFigureOut">
              <a:rPr lang="en-GB" smtClean="0"/>
              <a:t>13/04/2023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97383A-60EC-4720-B4F7-3F8B7072D89A}" type="slidenum">
              <a:rPr lang="en-GB" smtClean="0"/>
              <a:t>‹#›</a:t>
            </a:fld>
            <a:endParaRPr lang="en-GB"/>
          </a:p>
        </p:txBody>
      </p:sp>
      <p:sp>
        <p:nvSpPr>
          <p:cNvPr id="11" name="Title 1"/>
          <p:cNvSpPr>
            <a:spLocks noGrp="1"/>
          </p:cNvSpPr>
          <p:nvPr>
            <p:ph type="title"/>
          </p:nvPr>
        </p:nvSpPr>
        <p:spPr>
          <a:xfrm>
            <a:off x="457200" y="274639"/>
            <a:ext cx="8229600" cy="778097"/>
          </a:xfrm>
        </p:spPr>
        <p:txBody>
          <a:bodyPr/>
          <a:lstStyle/>
          <a:p>
            <a:r>
              <a:rPr lang="en-US"/>
              <a:t>Click to edit Master title style</a:t>
            </a:r>
            <a:endParaRPr lang="en-GB"/>
          </a:p>
        </p:txBody>
      </p:sp>
    </p:spTree>
    <p:extLst>
      <p:ext uri="{BB962C8B-B14F-4D97-AF65-F5344CB8AC3E}">
        <p14:creationId xmlns:p14="http://schemas.microsoft.com/office/powerpoint/2010/main" val="3952451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91E08-53F6-4B30-8521-A8FFEF1ADBB8}" type="datetimeFigureOut">
              <a:rPr lang="en-GB" smtClean="0"/>
              <a:t>13/04/2023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1605555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520" y="4797152"/>
            <a:ext cx="5486400" cy="566739"/>
          </a:xfrm>
        </p:spPr>
        <p:txBody>
          <a:bodyPr anchor="b"/>
          <a:lstStyle>
            <a:lvl1pPr algn="l">
              <a:defRPr sz="2000" b="1"/>
            </a:lvl1pPr>
          </a:lstStyle>
          <a:p>
            <a:r>
              <a:rPr lang="en-US" dirty="0"/>
              <a:t>Click to edit Master title style</a:t>
            </a:r>
            <a:endParaRPr lang="en-GB" dirty="0"/>
          </a:p>
        </p:txBody>
      </p:sp>
      <p:sp>
        <p:nvSpPr>
          <p:cNvPr id="3" name="Picture Placeholder 2"/>
          <p:cNvSpPr>
            <a:spLocks noGrp="1"/>
          </p:cNvSpPr>
          <p:nvPr>
            <p:ph type="pic" idx="1"/>
          </p:nvPr>
        </p:nvSpPr>
        <p:spPr>
          <a:xfrm>
            <a:off x="251520" y="260648"/>
            <a:ext cx="8568952" cy="446692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251520" y="5373216"/>
            <a:ext cx="8640960" cy="3659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BDC91E08-53F6-4B30-8521-A8FFEF1ADBB8}" type="datetimeFigureOut">
              <a:rPr lang="en-GB" smtClean="0"/>
              <a:t>13/04/2023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1565477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600202"/>
            <a:ext cx="8229600" cy="422906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C91E08-53F6-4B30-8521-A8FFEF1ADBB8}" type="datetimeFigureOut">
              <a:rPr lang="en-GB" smtClean="0"/>
              <a:t>13/04/2023</a:t>
            </a:fld>
            <a:endParaRPr lang="en-GB"/>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97383A-60EC-4720-B4F7-3F8B7072D89A}" type="slidenum">
              <a:rPr lang="en-GB" smtClean="0"/>
              <a:t>‹#›</a:t>
            </a:fld>
            <a:endParaRPr lang="en-GB"/>
          </a:p>
        </p:txBody>
      </p:sp>
    </p:spTree>
    <p:extLst>
      <p:ext uri="{BB962C8B-B14F-4D97-AF65-F5344CB8AC3E}">
        <p14:creationId xmlns:p14="http://schemas.microsoft.com/office/powerpoint/2010/main" val="30015070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72" r:id="rId5"/>
    <p:sldLayoutId id="2147483667" r:id="rId6"/>
    <p:sldLayoutId id="2147483669" r:id="rId7"/>
  </p:sldLayoutIdLst>
  <p:txStyles>
    <p:titleStyle>
      <a:lvl1pPr algn="l" defTabSz="914400" rtl="0" eaLnBrk="1" latinLnBrk="0" hangingPunct="1">
        <a:spcBef>
          <a:spcPct val="0"/>
        </a:spcBef>
        <a:buNone/>
        <a:defRPr sz="4000" b="1" kern="1200">
          <a:solidFill>
            <a:srgbClr val="330066"/>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mailto:mumin.abubakre@lboro.ac.uk" TargetMode="External"/><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63888" y="2348880"/>
            <a:ext cx="5472608" cy="1080120"/>
          </a:xfrm>
        </p:spPr>
        <p:txBody>
          <a:bodyPr/>
          <a:lstStyle/>
          <a:p>
            <a:r>
              <a:rPr lang="en-GB" dirty="0"/>
              <a:t>BSC072 Strategic Information Management</a:t>
            </a:r>
          </a:p>
        </p:txBody>
      </p:sp>
    </p:spTree>
    <p:extLst>
      <p:ext uri="{BB962C8B-B14F-4D97-AF65-F5344CB8AC3E}">
        <p14:creationId xmlns:p14="http://schemas.microsoft.com/office/powerpoint/2010/main" val="1762933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About This Module</a:t>
            </a:r>
          </a:p>
        </p:txBody>
      </p:sp>
      <p:sp>
        <p:nvSpPr>
          <p:cNvPr id="3" name="Content Placeholder 2"/>
          <p:cNvSpPr>
            <a:spLocks noGrp="1"/>
          </p:cNvSpPr>
          <p:nvPr>
            <p:ph idx="1"/>
          </p:nvPr>
        </p:nvSpPr>
        <p:spPr>
          <a:xfrm>
            <a:off x="457200" y="1196752"/>
            <a:ext cx="8380240" cy="4896544"/>
          </a:xfrm>
        </p:spPr>
        <p:txBody>
          <a:bodyPr anchor="ctr">
            <a:noAutofit/>
          </a:bodyPr>
          <a:lstStyle/>
          <a:p>
            <a:r>
              <a:rPr lang="en-GB" sz="2200" dirty="0"/>
              <a:t>The purpose of this module is to encourage students to consider the impact that digital technologies and information management have on both individuals and organisations</a:t>
            </a:r>
            <a:endParaRPr lang="en-GB" sz="2200" dirty="0">
              <a:cs typeface="Arial"/>
            </a:endParaRPr>
          </a:p>
          <a:p>
            <a:r>
              <a:rPr lang="en-GB" sz="2200" dirty="0"/>
              <a:t>The module is designed to help students think about applying theory to real-life situations and also encourages them to consider what skills might be needed in the modern workplace. </a:t>
            </a:r>
          </a:p>
          <a:p>
            <a:r>
              <a:rPr lang="en-GB" sz="2200" dirty="0"/>
              <a:t>The course design ensures that knowledge, skills and character are tested are equally. Consequently, </a:t>
            </a:r>
            <a:r>
              <a:rPr lang="en-GB" sz="2200" b="1" u="sng" dirty="0">
                <a:solidFill>
                  <a:srgbClr val="FF0000"/>
                </a:solidFill>
              </a:rPr>
              <a:t>participation is essential</a:t>
            </a:r>
            <a:r>
              <a:rPr lang="en-GB" sz="2200" dirty="0">
                <a:solidFill>
                  <a:srgbClr val="FF0000"/>
                </a:solidFill>
              </a:rPr>
              <a:t> </a:t>
            </a:r>
            <a:r>
              <a:rPr lang="en-GB" sz="2200" dirty="0"/>
              <a:t>to gain full benefit from the materials used. </a:t>
            </a:r>
          </a:p>
          <a:p>
            <a:r>
              <a:rPr lang="en-GB" sz="2200" dirty="0"/>
              <a:t>This may not necessarily add to your knowledge but will make you consider and critically review how you use it to its best advantage from a personal and business perspective.</a:t>
            </a:r>
          </a:p>
          <a:p>
            <a:r>
              <a:rPr lang="en-GB" sz="2200" dirty="0"/>
              <a:t>This is not about testing your memory for an exam but about reflecting and thinking critically for yourself.</a:t>
            </a:r>
          </a:p>
          <a:p>
            <a:endParaRPr lang="en-GB" sz="2000" dirty="0"/>
          </a:p>
        </p:txBody>
      </p:sp>
    </p:spTree>
    <p:extLst>
      <p:ext uri="{BB962C8B-B14F-4D97-AF65-F5344CB8AC3E}">
        <p14:creationId xmlns:p14="http://schemas.microsoft.com/office/powerpoint/2010/main" val="1523888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DA967-BFC1-4A8F-B995-08046EBE64E0}"/>
              </a:ext>
            </a:extLst>
          </p:cNvPr>
          <p:cNvSpPr>
            <a:spLocks noGrp="1"/>
          </p:cNvSpPr>
          <p:nvPr>
            <p:ph type="title"/>
          </p:nvPr>
        </p:nvSpPr>
        <p:spPr/>
        <p:txBody>
          <a:bodyPr/>
          <a:lstStyle/>
          <a:p>
            <a:r>
              <a:rPr lang="en-GB" dirty="0"/>
              <a:t>Range of topics covered</a:t>
            </a:r>
          </a:p>
        </p:txBody>
      </p:sp>
      <p:sp>
        <p:nvSpPr>
          <p:cNvPr id="3" name="Content Placeholder 2">
            <a:extLst>
              <a:ext uri="{FF2B5EF4-FFF2-40B4-BE49-F238E27FC236}">
                <a16:creationId xmlns:a16="http://schemas.microsoft.com/office/drawing/2014/main" id="{5102B721-EBA4-4C32-8A67-735EFD444AD6}"/>
              </a:ext>
            </a:extLst>
          </p:cNvPr>
          <p:cNvSpPr>
            <a:spLocks noGrp="1"/>
          </p:cNvSpPr>
          <p:nvPr>
            <p:ph idx="1"/>
          </p:nvPr>
        </p:nvSpPr>
        <p:spPr>
          <a:xfrm>
            <a:off x="450414" y="1052736"/>
            <a:ext cx="8229600" cy="4536504"/>
          </a:xfrm>
        </p:spPr>
        <p:txBody>
          <a:bodyPr>
            <a:noAutofit/>
          </a:bodyPr>
          <a:lstStyle/>
          <a:p>
            <a:pPr>
              <a:buFont typeface="Wingdings" panose="05000000000000000000" pitchFamily="2" charset="2"/>
              <a:buChar char="§"/>
            </a:pPr>
            <a:r>
              <a:rPr lang="en-GB" sz="2200" dirty="0"/>
              <a:t>Look at the value information adds to the business environment and influences on decision-making.</a:t>
            </a:r>
          </a:p>
          <a:p>
            <a:pPr>
              <a:buFont typeface="Wingdings" panose="05000000000000000000" pitchFamily="2" charset="2"/>
              <a:buChar char="§"/>
            </a:pPr>
            <a:endParaRPr lang="en-GB" sz="2200" dirty="0"/>
          </a:p>
          <a:p>
            <a:pPr>
              <a:buFont typeface="Wingdings" panose="05000000000000000000" pitchFamily="2" charset="2"/>
              <a:buChar char="§"/>
            </a:pPr>
            <a:r>
              <a:rPr lang="en-GB" sz="2200" dirty="0"/>
              <a:t>Consider the impact that new digital technologies have at a national, organisational and personal level</a:t>
            </a:r>
          </a:p>
          <a:p>
            <a:pPr>
              <a:buFont typeface="Wingdings" panose="05000000000000000000" pitchFamily="2" charset="2"/>
              <a:buChar char="§"/>
            </a:pPr>
            <a:endParaRPr lang="en-GB" sz="2200" dirty="0"/>
          </a:p>
          <a:p>
            <a:pPr>
              <a:buFont typeface="Wingdings" panose="05000000000000000000" pitchFamily="2" charset="2"/>
              <a:buChar char="§"/>
            </a:pPr>
            <a:r>
              <a:rPr lang="en-GB" sz="2200" dirty="0"/>
              <a:t>Consider how strategies are formed in this challenging environment.</a:t>
            </a:r>
          </a:p>
          <a:p>
            <a:pPr>
              <a:buFont typeface="Wingdings" panose="05000000000000000000" pitchFamily="2" charset="2"/>
              <a:buChar char="§"/>
            </a:pPr>
            <a:endParaRPr lang="en-GB" sz="2200" dirty="0"/>
          </a:p>
          <a:p>
            <a:pPr>
              <a:buFont typeface="Wingdings" panose="05000000000000000000" pitchFamily="2" charset="2"/>
              <a:buChar char="§"/>
            </a:pPr>
            <a:r>
              <a:rPr lang="en-GB" sz="2200" dirty="0"/>
              <a:t>Consider how information systems can be implemented. </a:t>
            </a:r>
          </a:p>
          <a:p>
            <a:pPr>
              <a:buFont typeface="Wingdings" panose="05000000000000000000" pitchFamily="2" charset="2"/>
              <a:buChar char="§"/>
            </a:pPr>
            <a:endParaRPr lang="en-GB" sz="2200" dirty="0"/>
          </a:p>
          <a:p>
            <a:pPr>
              <a:buFont typeface="Wingdings" panose="05000000000000000000" pitchFamily="2" charset="2"/>
              <a:buChar char="§"/>
            </a:pPr>
            <a:r>
              <a:rPr lang="en-GB" sz="2200" dirty="0"/>
              <a:t>Look at the ethical implications for information generated by digital technologies </a:t>
            </a:r>
          </a:p>
        </p:txBody>
      </p:sp>
    </p:spTree>
    <p:extLst>
      <p:ext uri="{BB962C8B-B14F-4D97-AF65-F5344CB8AC3E}">
        <p14:creationId xmlns:p14="http://schemas.microsoft.com/office/powerpoint/2010/main" val="2538897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38AFB-E003-49B1-A20A-A6A20F75A8CC}"/>
              </a:ext>
            </a:extLst>
          </p:cNvPr>
          <p:cNvSpPr>
            <a:spLocks noGrp="1"/>
          </p:cNvSpPr>
          <p:nvPr>
            <p:ph type="title"/>
          </p:nvPr>
        </p:nvSpPr>
        <p:spPr>
          <a:xfrm>
            <a:off x="430376" y="130623"/>
            <a:ext cx="8229600" cy="778097"/>
          </a:xfrm>
        </p:spPr>
        <p:txBody>
          <a:bodyPr/>
          <a:lstStyle/>
          <a:p>
            <a:r>
              <a:rPr lang="en-GB" dirty="0"/>
              <a:t>Teaching and Learning </a:t>
            </a:r>
          </a:p>
        </p:txBody>
      </p:sp>
      <p:sp>
        <p:nvSpPr>
          <p:cNvPr id="3" name="Content Placeholder 2">
            <a:extLst>
              <a:ext uri="{FF2B5EF4-FFF2-40B4-BE49-F238E27FC236}">
                <a16:creationId xmlns:a16="http://schemas.microsoft.com/office/drawing/2014/main" id="{10D0C075-F113-4630-A419-DDA3CB7AF602}"/>
              </a:ext>
            </a:extLst>
          </p:cNvPr>
          <p:cNvSpPr>
            <a:spLocks noGrp="1"/>
          </p:cNvSpPr>
          <p:nvPr>
            <p:ph idx="1"/>
          </p:nvPr>
        </p:nvSpPr>
        <p:spPr>
          <a:xfrm>
            <a:off x="430376" y="908720"/>
            <a:ext cx="8229600" cy="4704523"/>
          </a:xfrm>
        </p:spPr>
        <p:txBody>
          <a:bodyPr>
            <a:noAutofit/>
          </a:bodyPr>
          <a:lstStyle/>
          <a:p>
            <a:pPr>
              <a:buFont typeface="Wingdings" panose="05000000000000000000" pitchFamily="2" charset="2"/>
              <a:buChar char="§"/>
            </a:pPr>
            <a:r>
              <a:rPr lang="en-GB" sz="2200" dirty="0"/>
              <a:t>The module is taught through seven two-hour lectures and five two-hour tutorials (the tutorials allow for smaller class sizes) </a:t>
            </a:r>
          </a:p>
          <a:p>
            <a:pPr>
              <a:buFont typeface="Wingdings" panose="05000000000000000000" pitchFamily="2" charset="2"/>
              <a:buChar char="§"/>
            </a:pPr>
            <a:r>
              <a:rPr lang="en-GB" sz="2200" dirty="0"/>
              <a:t>Lectures concentrate on current views of digital technologies within organisations, critically reviewing their impact (good and bad) using current examples and personal experience. </a:t>
            </a:r>
          </a:p>
          <a:p>
            <a:pPr>
              <a:buFont typeface="Wingdings" panose="05000000000000000000" pitchFamily="2" charset="2"/>
              <a:buChar char="§"/>
            </a:pPr>
            <a:r>
              <a:rPr lang="en-GB" sz="2200" dirty="0"/>
              <a:t>Contact time in </a:t>
            </a:r>
            <a:r>
              <a:rPr lang="en-GB" sz="2200" b="1" dirty="0">
                <a:solidFill>
                  <a:srgbClr val="FF0000"/>
                </a:solidFill>
              </a:rPr>
              <a:t>tutorials is a fundamental part of the course design, and attendance is expected as group work is undertaken</a:t>
            </a:r>
            <a:r>
              <a:rPr lang="en-GB" sz="2200" dirty="0"/>
              <a:t>. </a:t>
            </a:r>
          </a:p>
          <a:p>
            <a:pPr>
              <a:buFont typeface="Wingdings" panose="05000000000000000000" pitchFamily="2" charset="2"/>
              <a:buChar char="§"/>
            </a:pPr>
            <a:r>
              <a:rPr lang="en-GB" sz="2200" dirty="0"/>
              <a:t>Students will be expected to arrange some group meetings in-between tutorials.</a:t>
            </a:r>
          </a:p>
          <a:p>
            <a:pPr>
              <a:buFont typeface="Wingdings" panose="05000000000000000000" pitchFamily="2" charset="2"/>
              <a:buChar char="§"/>
            </a:pPr>
            <a:endParaRPr lang="en-GB" sz="2200" dirty="0"/>
          </a:p>
          <a:p>
            <a:pPr marL="0" indent="0">
              <a:buNone/>
            </a:pPr>
            <a:r>
              <a:rPr lang="en-GB" sz="2200" dirty="0"/>
              <a:t>Note that </a:t>
            </a:r>
            <a:r>
              <a:rPr lang="en-GB" sz="2200" b="1" dirty="0">
                <a:solidFill>
                  <a:srgbClr val="FF0000"/>
                </a:solidFill>
              </a:rPr>
              <a:t>if you aim to avoid attending any tutorials, you are wasting your time choosing this module</a:t>
            </a:r>
            <a:r>
              <a:rPr lang="en-GB" sz="2200" dirty="0"/>
              <a:t>.</a:t>
            </a:r>
          </a:p>
        </p:txBody>
      </p:sp>
    </p:spTree>
    <p:extLst>
      <p:ext uri="{BB962C8B-B14F-4D97-AF65-F5344CB8AC3E}">
        <p14:creationId xmlns:p14="http://schemas.microsoft.com/office/powerpoint/2010/main" val="1638149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38AFB-E003-49B1-A20A-A6A20F75A8CC}"/>
              </a:ext>
            </a:extLst>
          </p:cNvPr>
          <p:cNvSpPr>
            <a:spLocks noGrp="1"/>
          </p:cNvSpPr>
          <p:nvPr>
            <p:ph type="title"/>
          </p:nvPr>
        </p:nvSpPr>
        <p:spPr>
          <a:xfrm>
            <a:off x="457200" y="130623"/>
            <a:ext cx="8229600" cy="778097"/>
          </a:xfrm>
        </p:spPr>
        <p:txBody>
          <a:bodyPr/>
          <a:lstStyle/>
          <a:p>
            <a:r>
              <a:rPr lang="en-GB" dirty="0"/>
              <a:t>Teaching and Learning </a:t>
            </a:r>
          </a:p>
        </p:txBody>
      </p:sp>
      <p:sp>
        <p:nvSpPr>
          <p:cNvPr id="3" name="Content Placeholder 2">
            <a:extLst>
              <a:ext uri="{FF2B5EF4-FFF2-40B4-BE49-F238E27FC236}">
                <a16:creationId xmlns:a16="http://schemas.microsoft.com/office/drawing/2014/main" id="{10D0C075-F113-4630-A419-DDA3CB7AF602}"/>
              </a:ext>
            </a:extLst>
          </p:cNvPr>
          <p:cNvSpPr>
            <a:spLocks noGrp="1"/>
          </p:cNvSpPr>
          <p:nvPr>
            <p:ph idx="1"/>
          </p:nvPr>
        </p:nvSpPr>
        <p:spPr>
          <a:xfrm>
            <a:off x="251520" y="980728"/>
            <a:ext cx="8892480" cy="4896544"/>
          </a:xfrm>
        </p:spPr>
        <p:txBody>
          <a:bodyPr>
            <a:normAutofit fontScale="47500" lnSpcReduction="20000"/>
          </a:bodyPr>
          <a:lstStyle/>
          <a:p>
            <a:pPr marL="0" lvl="0" indent="0">
              <a:lnSpc>
                <a:spcPct val="90000"/>
              </a:lnSpc>
              <a:spcBef>
                <a:spcPts val="1000"/>
              </a:spcBef>
              <a:buNone/>
            </a:pPr>
            <a:r>
              <a:rPr lang="en-GB" sz="3800" b="1" dirty="0">
                <a:solidFill>
                  <a:prstClr val="black"/>
                </a:solidFill>
              </a:rPr>
              <a:t>Strategic Information Management e-Book</a:t>
            </a:r>
          </a:p>
          <a:p>
            <a:pPr marL="400050" lvl="1" indent="0">
              <a:lnSpc>
                <a:spcPct val="60000"/>
              </a:lnSpc>
              <a:spcBef>
                <a:spcPts val="1000"/>
              </a:spcBef>
              <a:buNone/>
            </a:pPr>
            <a:r>
              <a:rPr lang="en-GB" sz="3200" dirty="0">
                <a:solidFill>
                  <a:prstClr val="black"/>
                </a:solidFill>
              </a:rPr>
              <a:t>covering lecture material </a:t>
            </a:r>
          </a:p>
          <a:p>
            <a:pPr marL="400050" lvl="1" indent="0">
              <a:lnSpc>
                <a:spcPct val="60000"/>
              </a:lnSpc>
              <a:spcBef>
                <a:spcPts val="1000"/>
              </a:spcBef>
              <a:buNone/>
            </a:pPr>
            <a:r>
              <a:rPr lang="en-GB" sz="3200" dirty="0">
                <a:solidFill>
                  <a:prstClr val="black"/>
                </a:solidFill>
              </a:rPr>
              <a:t>formatted and linked for ease of reference</a:t>
            </a:r>
          </a:p>
          <a:p>
            <a:pPr marL="400050" lvl="1" indent="0">
              <a:lnSpc>
                <a:spcPct val="60000"/>
              </a:lnSpc>
              <a:spcBef>
                <a:spcPts val="1000"/>
              </a:spcBef>
              <a:buNone/>
            </a:pPr>
            <a:r>
              <a:rPr lang="en-GB" sz="3200" dirty="0">
                <a:solidFill>
                  <a:prstClr val="black"/>
                </a:solidFill>
              </a:rPr>
              <a:t>hyperlinked to other relevant web-based material</a:t>
            </a:r>
          </a:p>
          <a:p>
            <a:pPr marL="0" lvl="0" indent="0">
              <a:lnSpc>
                <a:spcPct val="60000"/>
              </a:lnSpc>
              <a:spcBef>
                <a:spcPts val="1000"/>
              </a:spcBef>
              <a:buNone/>
            </a:pPr>
            <a:endParaRPr lang="en-GB" sz="2200" dirty="0">
              <a:solidFill>
                <a:prstClr val="black"/>
              </a:solidFill>
              <a:latin typeface="Calibri" panose="020F0502020204030204"/>
            </a:endParaRPr>
          </a:p>
          <a:p>
            <a:pPr marL="0" lvl="0" indent="0">
              <a:lnSpc>
                <a:spcPct val="60000"/>
              </a:lnSpc>
              <a:spcBef>
                <a:spcPts val="1000"/>
              </a:spcBef>
              <a:buNone/>
            </a:pPr>
            <a:r>
              <a:rPr lang="en-GB" sz="3800" dirty="0">
                <a:solidFill>
                  <a:prstClr val="black"/>
                </a:solidFill>
              </a:rPr>
              <a:t> </a:t>
            </a:r>
            <a:r>
              <a:rPr lang="en-GB" sz="3800" b="1" dirty="0">
                <a:solidFill>
                  <a:prstClr val="black"/>
                </a:solidFill>
              </a:rPr>
              <a:t>Relevant Lecture slides and materials </a:t>
            </a:r>
            <a:r>
              <a:rPr lang="en-GB" sz="2900" b="1" dirty="0">
                <a:solidFill>
                  <a:prstClr val="black"/>
                </a:solidFill>
              </a:rPr>
              <a:t>(all lectures recorded and on LEARN)</a:t>
            </a:r>
          </a:p>
          <a:p>
            <a:pPr marL="0" lvl="0" indent="0">
              <a:lnSpc>
                <a:spcPct val="60000"/>
              </a:lnSpc>
              <a:spcBef>
                <a:spcPts val="1000"/>
              </a:spcBef>
              <a:buNone/>
            </a:pPr>
            <a:endParaRPr lang="en-GB" sz="3400" b="1" dirty="0">
              <a:solidFill>
                <a:prstClr val="black"/>
              </a:solidFill>
            </a:endParaRPr>
          </a:p>
          <a:p>
            <a:pPr marL="0" lvl="0" indent="0">
              <a:lnSpc>
                <a:spcPct val="60000"/>
              </a:lnSpc>
              <a:spcBef>
                <a:spcPts val="1000"/>
              </a:spcBef>
              <a:buNone/>
            </a:pPr>
            <a:r>
              <a:rPr lang="en-GB" sz="3400" b="1" dirty="0">
                <a:solidFill>
                  <a:prstClr val="black"/>
                </a:solidFill>
              </a:rPr>
              <a:t> </a:t>
            </a:r>
            <a:r>
              <a:rPr lang="en-GB" sz="3800" b="1" dirty="0">
                <a:solidFill>
                  <a:prstClr val="black"/>
                </a:solidFill>
              </a:rPr>
              <a:t>Additional reading material and links for use within the case study</a:t>
            </a:r>
          </a:p>
          <a:p>
            <a:pPr marL="0" lvl="0" indent="0">
              <a:lnSpc>
                <a:spcPct val="60000"/>
              </a:lnSpc>
              <a:spcBef>
                <a:spcPts val="1000"/>
              </a:spcBef>
              <a:buNone/>
            </a:pPr>
            <a:endParaRPr lang="en-GB" sz="3400" dirty="0">
              <a:solidFill>
                <a:prstClr val="black"/>
              </a:solidFill>
            </a:endParaRPr>
          </a:p>
          <a:p>
            <a:pPr marL="57150" indent="0">
              <a:lnSpc>
                <a:spcPct val="90000"/>
              </a:lnSpc>
              <a:spcBef>
                <a:spcPts val="500"/>
              </a:spcBef>
              <a:buNone/>
            </a:pPr>
            <a:r>
              <a:rPr lang="en-GB" sz="3800" b="1" dirty="0">
                <a:solidFill>
                  <a:prstClr val="black"/>
                </a:solidFill>
              </a:rPr>
              <a:t>Problem Solving &amp; Team Working e-guide</a:t>
            </a:r>
          </a:p>
          <a:p>
            <a:pPr marL="457200" lvl="1" indent="0">
              <a:lnSpc>
                <a:spcPct val="90000"/>
              </a:lnSpc>
              <a:spcBef>
                <a:spcPts val="500"/>
              </a:spcBef>
              <a:buNone/>
            </a:pPr>
            <a:r>
              <a:rPr lang="en-GB" sz="3200" dirty="0">
                <a:solidFill>
                  <a:prstClr val="black"/>
                </a:solidFill>
              </a:rPr>
              <a:t>Notes on team working, what makes a good team and the different stages of team development </a:t>
            </a:r>
          </a:p>
          <a:p>
            <a:pPr marL="457200" lvl="1" indent="0">
              <a:lnSpc>
                <a:spcPct val="90000"/>
              </a:lnSpc>
              <a:spcBef>
                <a:spcPts val="500"/>
              </a:spcBef>
              <a:buNone/>
            </a:pPr>
            <a:r>
              <a:rPr lang="en-GB" sz="3200" dirty="0">
                <a:solidFill>
                  <a:prstClr val="black"/>
                </a:solidFill>
              </a:rPr>
              <a:t>Belbin questionnaire to check your team working skills</a:t>
            </a:r>
          </a:p>
          <a:p>
            <a:pPr marL="914400" lvl="2" indent="0">
              <a:lnSpc>
                <a:spcPct val="90000"/>
              </a:lnSpc>
              <a:spcBef>
                <a:spcPts val="500"/>
              </a:spcBef>
              <a:buNone/>
            </a:pPr>
            <a:endParaRPr lang="en-GB" sz="3400" b="1" dirty="0">
              <a:solidFill>
                <a:prstClr val="black"/>
              </a:solidFill>
            </a:endParaRPr>
          </a:p>
          <a:p>
            <a:pPr marL="114300" indent="0">
              <a:lnSpc>
                <a:spcPct val="90000"/>
              </a:lnSpc>
              <a:spcBef>
                <a:spcPts val="500"/>
              </a:spcBef>
              <a:buNone/>
            </a:pPr>
            <a:r>
              <a:rPr lang="en-GB" sz="3800" b="1" dirty="0">
                <a:solidFill>
                  <a:prstClr val="black"/>
                </a:solidFill>
              </a:rPr>
              <a:t>Tools for Strategy Analysis e-guide</a:t>
            </a:r>
          </a:p>
          <a:p>
            <a:pPr marL="457200" lvl="1" indent="0">
              <a:lnSpc>
                <a:spcPct val="120000"/>
              </a:lnSpc>
              <a:spcBef>
                <a:spcPts val="500"/>
              </a:spcBef>
              <a:buNone/>
            </a:pPr>
            <a:r>
              <a:rPr lang="en-GB" sz="3200" dirty="0">
                <a:solidFill>
                  <a:prstClr val="black"/>
                </a:solidFill>
              </a:rPr>
              <a:t>A reminder of essential tools for strategy analysis (e.g. SWOT, PESTLE, McKinsey 7S, Porter’s Models) plus potential templates for strategic analysis.</a:t>
            </a:r>
          </a:p>
          <a:p>
            <a:pPr marL="457200" lvl="1" indent="0">
              <a:lnSpc>
                <a:spcPct val="90000"/>
              </a:lnSpc>
              <a:spcBef>
                <a:spcPts val="500"/>
              </a:spcBef>
              <a:buNone/>
            </a:pPr>
            <a:endParaRPr lang="en-GB" sz="3200" dirty="0">
              <a:solidFill>
                <a:prstClr val="black"/>
              </a:solidFill>
            </a:endParaRPr>
          </a:p>
          <a:p>
            <a:pPr marL="0" lvl="0" indent="0">
              <a:lnSpc>
                <a:spcPct val="120000"/>
              </a:lnSpc>
              <a:spcBef>
                <a:spcPts val="1000"/>
              </a:spcBef>
              <a:buNone/>
            </a:pPr>
            <a:r>
              <a:rPr lang="en-GB" sz="3200" dirty="0">
                <a:solidFill>
                  <a:prstClr val="black"/>
                </a:solidFill>
              </a:rPr>
              <a:t>The e-Book and e-Guides are meant to be downloaded and used in digital format to take advantage of the links and hyperlinks, so paper copies will not be provided.</a:t>
            </a:r>
          </a:p>
          <a:p>
            <a:pPr marL="914400" lvl="2" indent="0">
              <a:lnSpc>
                <a:spcPct val="70000"/>
              </a:lnSpc>
              <a:spcBef>
                <a:spcPts val="500"/>
              </a:spcBef>
              <a:buNone/>
            </a:pPr>
            <a:r>
              <a:rPr lang="en-GB" dirty="0">
                <a:solidFill>
                  <a:prstClr val="black"/>
                </a:solidFill>
                <a:latin typeface="Calibri" panose="020F0502020204030204"/>
              </a:rPr>
              <a:t> </a:t>
            </a:r>
          </a:p>
          <a:p>
            <a:pPr>
              <a:buFont typeface="Wingdings" panose="05000000000000000000" pitchFamily="2" charset="2"/>
              <a:buChar char="§"/>
            </a:pPr>
            <a:endParaRPr lang="en-GB" dirty="0"/>
          </a:p>
        </p:txBody>
      </p:sp>
    </p:spTree>
    <p:extLst>
      <p:ext uri="{BB962C8B-B14F-4D97-AF65-F5344CB8AC3E}">
        <p14:creationId xmlns:p14="http://schemas.microsoft.com/office/powerpoint/2010/main" val="554867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457200" y="1196752"/>
            <a:ext cx="8435280" cy="4896544"/>
          </a:xfrm>
        </p:spPr>
        <p:txBody>
          <a:bodyPr anchor="ctr">
            <a:normAutofit fontScale="92500" lnSpcReduction="10000"/>
          </a:bodyPr>
          <a:lstStyle/>
          <a:p>
            <a:pPr>
              <a:buFont typeface="Wingdings" panose="05000000000000000000" pitchFamily="2" charset="2"/>
              <a:buChar char="§"/>
            </a:pPr>
            <a:r>
              <a:rPr lang="en-GB" sz="2600" dirty="0"/>
              <a:t>This module is assessed by 100% </a:t>
            </a:r>
            <a:r>
              <a:rPr lang="en-GB" sz="2600" b="1" u="sng" dirty="0"/>
              <a:t>individual</a:t>
            </a:r>
            <a:r>
              <a:rPr lang="en-GB" sz="2600" dirty="0"/>
              <a:t> 3000-word (max) coursework. </a:t>
            </a:r>
          </a:p>
          <a:p>
            <a:pPr>
              <a:buFont typeface="Wingdings" panose="05000000000000000000" pitchFamily="2" charset="2"/>
              <a:buChar char="§"/>
            </a:pPr>
            <a:r>
              <a:rPr lang="en-GB" sz="2600" dirty="0"/>
              <a:t>The output from the tutorial group work is not assessed but forms the basis for the individual coursework.</a:t>
            </a:r>
          </a:p>
          <a:p>
            <a:pPr>
              <a:buFont typeface="Wingdings" panose="05000000000000000000" pitchFamily="2" charset="2"/>
              <a:buChar char="§"/>
            </a:pPr>
            <a:r>
              <a:rPr lang="en-GB" sz="2600" dirty="0"/>
              <a:t>This is split into two parts:</a:t>
            </a:r>
          </a:p>
          <a:p>
            <a:pPr lvl="1">
              <a:buFont typeface="Wingdings" panose="05000000000000000000" pitchFamily="2" charset="2"/>
              <a:buChar char="§"/>
            </a:pPr>
            <a:r>
              <a:rPr lang="en-GB" dirty="0"/>
              <a:t>Part 1– Providing a Consulting Business Report on an Information Management Strategy to a company studied in tutorials (70%)</a:t>
            </a:r>
          </a:p>
          <a:p>
            <a:pPr lvl="1">
              <a:buFont typeface="Wingdings" panose="05000000000000000000" pitchFamily="2" charset="2"/>
              <a:buChar char="§"/>
            </a:pPr>
            <a:r>
              <a:rPr lang="en-GB" dirty="0"/>
              <a:t>Part 2 – Providing a reflective piece of work on what have been the critical individual learning points from the module and what further personal development might be needed as a result of this reflection (30%)</a:t>
            </a:r>
          </a:p>
          <a:p>
            <a:pPr>
              <a:buFont typeface="Wingdings" panose="05000000000000000000" pitchFamily="2" charset="2"/>
              <a:buChar char="§"/>
            </a:pPr>
            <a:r>
              <a:rPr lang="en-GB" sz="2600" dirty="0"/>
              <a:t>Detailed individual feedback is provided for the coursework submission</a:t>
            </a:r>
          </a:p>
          <a:p>
            <a:pPr>
              <a:buFont typeface="Wingdings" panose="05000000000000000000" pitchFamily="2" charset="2"/>
              <a:buChar char="§"/>
            </a:pPr>
            <a:endParaRPr lang="en-GB" sz="2000" dirty="0"/>
          </a:p>
        </p:txBody>
      </p:sp>
      <p:sp>
        <p:nvSpPr>
          <p:cNvPr id="4" name="Title 3"/>
          <p:cNvSpPr>
            <a:spLocks noGrp="1"/>
          </p:cNvSpPr>
          <p:nvPr>
            <p:ph type="title"/>
          </p:nvPr>
        </p:nvSpPr>
        <p:spPr/>
        <p:txBody>
          <a:bodyPr/>
          <a:lstStyle/>
          <a:p>
            <a:r>
              <a:rPr lang="en-GB" dirty="0"/>
              <a:t>Assessment and Feedback </a:t>
            </a:r>
          </a:p>
        </p:txBody>
      </p:sp>
    </p:spTree>
    <p:extLst>
      <p:ext uri="{BB962C8B-B14F-4D97-AF65-F5344CB8AC3E}">
        <p14:creationId xmlns:p14="http://schemas.microsoft.com/office/powerpoint/2010/main" val="767530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71B361D-7777-48C1-B67A-70FD6133477E}"/>
              </a:ext>
            </a:extLst>
          </p:cNvPr>
          <p:cNvSpPr>
            <a:spLocks noGrp="1"/>
          </p:cNvSpPr>
          <p:nvPr>
            <p:ph sz="half" idx="1"/>
          </p:nvPr>
        </p:nvSpPr>
        <p:spPr>
          <a:xfrm>
            <a:off x="179512" y="675275"/>
            <a:ext cx="8856984" cy="7272808"/>
          </a:xfrm>
        </p:spPr>
        <p:txBody>
          <a:bodyPr>
            <a:noAutofit/>
          </a:bodyPr>
          <a:lstStyle/>
          <a:p>
            <a:pPr marL="0" indent="0">
              <a:buNone/>
            </a:pPr>
            <a:r>
              <a:rPr lang="en-GB" sz="1800" dirty="0"/>
              <a:t>“Computers are useless; they only give you answers”		Picasso</a:t>
            </a:r>
          </a:p>
          <a:p>
            <a:pPr marL="0" indent="0">
              <a:buNone/>
            </a:pPr>
            <a:endParaRPr lang="en-GB" sz="1600" dirty="0"/>
          </a:p>
          <a:p>
            <a:pPr marL="0" indent="0">
              <a:buNone/>
            </a:pPr>
            <a:r>
              <a:rPr lang="en-GB" sz="1600" dirty="0"/>
              <a:t>The business world is awash with data, from which, if we are lucky, we might get useful information. However, how we use and present that information to gain insight and influence others is down to the individual’s skills. </a:t>
            </a:r>
          </a:p>
          <a:p>
            <a:pPr marL="0" indent="0">
              <a:buNone/>
            </a:pPr>
            <a:endParaRPr lang="en-GB" sz="1600" dirty="0"/>
          </a:p>
          <a:p>
            <a:pPr marL="0" indent="0">
              <a:buNone/>
            </a:pPr>
            <a:r>
              <a:rPr lang="en-GB" sz="1600" dirty="0"/>
              <a:t>Knowing what questions to ask is the first fundamental step. Even then, several different answers are potentially likely – how to choose the best one? This module will give you no specific answers (!), but we will look at how we can share and use information, individually and within teams, to create potential solutions and how we might choose one to give us the best chance of success. </a:t>
            </a:r>
          </a:p>
          <a:p>
            <a:pPr marL="0" indent="0">
              <a:buNone/>
            </a:pPr>
            <a:endParaRPr lang="en-GB" sz="1600" dirty="0"/>
          </a:p>
          <a:p>
            <a:pPr marL="0" indent="0">
              <a:buNone/>
            </a:pPr>
            <a:r>
              <a:rPr lang="en-GB" sz="1600" dirty="0"/>
              <a:t>With the speed and complexity that digital disruption brings to the modern business world, you are unlikely to have or be expected to, have the answers to all problems in the workplace. However, companies need are people “who know what to do when they don’t know what to do”. Reflection, creative and critical thinking and problem-solving are all key skills that require your willingness and courage to apply them. You will be allowed within tutorials to do exactly this.</a:t>
            </a:r>
          </a:p>
          <a:p>
            <a:pPr marL="0" indent="0">
              <a:buNone/>
            </a:pPr>
            <a:r>
              <a:rPr lang="en-GB" sz="1600" dirty="0"/>
              <a:t> </a:t>
            </a:r>
          </a:p>
          <a:p>
            <a:pPr marL="0" indent="0">
              <a:buNone/>
            </a:pPr>
            <a:r>
              <a:rPr lang="en-GB" sz="1600" dirty="0"/>
              <a:t>For further information, contact Mumin Abubakre, the module leader, by email – </a:t>
            </a:r>
            <a:r>
              <a:rPr lang="en-GB" sz="1400" dirty="0">
                <a:hlinkClick r:id="rId3"/>
              </a:rPr>
              <a:t>mumin.abubakre@lboro.ac.uk</a:t>
            </a:r>
            <a:r>
              <a:rPr lang="en-GB" sz="1400" dirty="0"/>
              <a:t> </a:t>
            </a:r>
            <a:endParaRPr lang="en-GB" sz="1400" dirty="0">
              <a:solidFill>
                <a:srgbClr val="FF0000"/>
              </a:solidFill>
            </a:endParaRPr>
          </a:p>
        </p:txBody>
      </p:sp>
      <p:sp>
        <p:nvSpPr>
          <p:cNvPr id="4" name="Title 3">
            <a:extLst>
              <a:ext uri="{FF2B5EF4-FFF2-40B4-BE49-F238E27FC236}">
                <a16:creationId xmlns:a16="http://schemas.microsoft.com/office/drawing/2014/main" id="{8C2651EE-906E-4B50-B346-537E5E979E4E}"/>
              </a:ext>
            </a:extLst>
          </p:cNvPr>
          <p:cNvSpPr>
            <a:spLocks noGrp="1"/>
          </p:cNvSpPr>
          <p:nvPr>
            <p:ph type="title"/>
          </p:nvPr>
        </p:nvSpPr>
        <p:spPr>
          <a:xfrm>
            <a:off x="493204" y="62427"/>
            <a:ext cx="8229600" cy="630270"/>
          </a:xfrm>
        </p:spPr>
        <p:txBody>
          <a:bodyPr>
            <a:normAutofit/>
          </a:bodyPr>
          <a:lstStyle/>
          <a:p>
            <a:r>
              <a:rPr lang="en-GB" sz="2400" dirty="0"/>
              <a:t>Why choose this module?</a:t>
            </a:r>
          </a:p>
        </p:txBody>
      </p:sp>
    </p:spTree>
    <p:extLst>
      <p:ext uri="{BB962C8B-B14F-4D97-AF65-F5344CB8AC3E}">
        <p14:creationId xmlns:p14="http://schemas.microsoft.com/office/powerpoint/2010/main" val="292351404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b2063b54-2a06-47da-a35d-eb42ba7c923a"/>
</p:tagLst>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b="0"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9c54d97-7c34-49a2-a30b-c16445f7a17b">
      <Terms xmlns="http://schemas.microsoft.com/office/infopath/2007/PartnerControls"/>
    </lcf76f155ced4ddcb4097134ff3c332f>
    <TaxCatchAll xmlns="d79e6cb5-5a2a-4cd3-8d72-a172e5aab376"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F689B97E61E83439B781AEB7570A0A1" ma:contentTypeVersion="13" ma:contentTypeDescription="Create a new document." ma:contentTypeScope="" ma:versionID="85e5f872deb163a466a07b85e4114c5a">
  <xsd:schema xmlns:xsd="http://www.w3.org/2001/XMLSchema" xmlns:xs="http://www.w3.org/2001/XMLSchema" xmlns:p="http://schemas.microsoft.com/office/2006/metadata/properties" xmlns:ns2="19c54d97-7c34-49a2-a30b-c16445f7a17b" xmlns:ns3="d79e6cb5-5a2a-4cd3-8d72-a172e5aab376" targetNamespace="http://schemas.microsoft.com/office/2006/metadata/properties" ma:root="true" ma:fieldsID="7efff47ae919905c2490f86e5204e8c8" ns2:_="" ns3:_="">
    <xsd:import namespace="19c54d97-7c34-49a2-a30b-c16445f7a17b"/>
    <xsd:import namespace="d79e6cb5-5a2a-4cd3-8d72-a172e5aab37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c54d97-7c34-49a2-a30b-c16445f7a1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a3b1f9f8-f5cc-49a8-8ca6-8016371bfcc4"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79e6cb5-5a2a-4cd3-8d72-a172e5aab37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c6567ab-3b85-4a22-822a-4639647c0e7b}" ma:internalName="TaxCatchAll" ma:showField="CatchAllData" ma:web="d79e6cb5-5a2a-4cd3-8d72-a172e5aab37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222E366-4CDA-47BA-979A-699A88DB3AB7}">
  <ds:schemaRefs>
    <ds:schemaRef ds:uri="http://schemas.microsoft.com/office/2006/metadata/properties"/>
    <ds:schemaRef ds:uri="http://schemas.microsoft.com/office/infopath/2007/PartnerControls"/>
    <ds:schemaRef ds:uri="19c54d97-7c34-49a2-a30b-c16445f7a17b"/>
    <ds:schemaRef ds:uri="d79e6cb5-5a2a-4cd3-8d72-a172e5aab376"/>
  </ds:schemaRefs>
</ds:datastoreItem>
</file>

<file path=customXml/itemProps2.xml><?xml version="1.0" encoding="utf-8"?>
<ds:datastoreItem xmlns:ds="http://schemas.openxmlformats.org/officeDocument/2006/customXml" ds:itemID="{9B0DE9B4-2548-49F4-8B38-98DE467628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c54d97-7c34-49a2-a30b-c16445f7a17b"/>
    <ds:schemaRef ds:uri="d79e6cb5-5a2a-4cd3-8d72-a172e5aab3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C6B5320-A7A9-4BF6-913D-BF5623ADF3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665</TotalTime>
  <Words>827</Words>
  <Application>Microsoft Macintosh PowerPoint</Application>
  <PresentationFormat>On-screen Show (4:3)</PresentationFormat>
  <Paragraphs>67</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Wingdings</vt:lpstr>
      <vt:lpstr>Default Theme</vt:lpstr>
      <vt:lpstr>BSC072 Strategic Information Management</vt:lpstr>
      <vt:lpstr>About This Module</vt:lpstr>
      <vt:lpstr>Range of topics covered</vt:lpstr>
      <vt:lpstr>Teaching and Learning </vt:lpstr>
      <vt:lpstr>Teaching and Learning </vt:lpstr>
      <vt:lpstr>Assessment and Feedback </vt:lpstr>
      <vt:lpstr>Why choose this module?</vt:lpstr>
    </vt:vector>
  </TitlesOfParts>
  <Company>Loughborough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Jonathan Walters</dc:creator>
  <cp:lastModifiedBy>Mumin Abubakre</cp:lastModifiedBy>
  <cp:revision>36</cp:revision>
  <dcterms:created xsi:type="dcterms:W3CDTF">2015-08-21T07:21:37Z</dcterms:created>
  <dcterms:modified xsi:type="dcterms:W3CDTF">2023-04-13T11:31:46Z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0x0101006F689B97E61E83439B781AEB7570A0A1</vt:lpwstr>
  </property>
  <property fmtid="{D5CDD505-2E9C-101B-9397-08002B2CF9AE}" pid="3" name="MediaServiceImageTags">
    <vt:lpwstr/>
  </property>
</Properties>
</file>